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414" r:id="rId3"/>
    <p:sldId id="264" r:id="rId4"/>
    <p:sldId id="413" r:id="rId5"/>
    <p:sldId id="358" r:id="rId6"/>
    <p:sldId id="415" r:id="rId7"/>
    <p:sldId id="416" r:id="rId8"/>
    <p:sldId id="412" r:id="rId9"/>
    <p:sldId id="258" r:id="rId10"/>
    <p:sldId id="259" r:id="rId11"/>
    <p:sldId id="393" r:id="rId12"/>
    <p:sldId id="418" r:id="rId13"/>
    <p:sldId id="411" r:id="rId14"/>
    <p:sldId id="313" r:id="rId15"/>
    <p:sldId id="419" r:id="rId16"/>
    <p:sldId id="420" r:id="rId17"/>
    <p:sldId id="421" r:id="rId18"/>
    <p:sldId id="385" r:id="rId19"/>
    <p:sldId id="401" r:id="rId20"/>
    <p:sldId id="262" r:id="rId21"/>
    <p:sldId id="265" r:id="rId22"/>
    <p:sldId id="266" r:id="rId23"/>
  </p:sldIdLst>
  <p:sldSz cx="12192000" cy="6858000"/>
  <p:notesSz cx="6858000" cy="9144000"/>
  <p:custDataLst>
    <p:tags r:id="rId2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C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87"/>
  </p:normalViewPr>
  <p:slideViewPr>
    <p:cSldViewPr snapToGrid="0">
      <p:cViewPr varScale="1">
        <p:scale>
          <a:sx n="37" d="100"/>
          <a:sy n="37" d="100"/>
        </p:scale>
        <p:origin x="84" y="6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EB35B-57C4-0449-B219-27F7A57421FB}" type="datetimeFigureOut">
              <a:rPr lang="fr-FR" smtClean="0"/>
              <a:t>28/09/2023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6213A-6C22-094D-A9DF-0CD06C124562}" type="slidenum">
              <a:rPr lang="fr-FR" smtClean="0"/>
              <a:t>‹N°›</a:t>
            </a:fld>
            <a:endParaRPr lang="fr-FR"/>
          </a:p>
        </p:txBody>
      </p:sp>
    </p:spTree>
    <p:extLst>
      <p:ext uri="{BB962C8B-B14F-4D97-AF65-F5344CB8AC3E}">
        <p14:creationId xmlns:p14="http://schemas.microsoft.com/office/powerpoint/2010/main" val="7538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0A1F6-633F-6745-6BA6-670D883D60B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80BAADB-4BF8-1BCD-A662-1212431143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4524324-3E0B-1448-7F67-25F7B601E575}"/>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C9D09F41-5713-67E9-E2CE-F5F9899993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8F2E9B-6B44-652B-3BF4-18F76F831C8C}"/>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223654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65EF8-0C1C-5D8A-CF91-836D3B42D4B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0AB26AB-66C5-91C0-AD3F-5D2D1978003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B6F56C-9351-5FC4-9693-5526CD221CC2}"/>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D42E7577-1528-954C-932D-2328028C7A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2775F1-A53E-4DBD-0AFC-129A34DBA8B2}"/>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50755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0BD4D5-8172-7421-E63E-8314EC4C300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C31E763-3292-E1B2-2613-76F0B855548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F71870-5D82-CA41-E39D-22F12EDD8D4D}"/>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A9CCA7C3-B748-6534-33FD-D21DD38A42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B16056-DCAE-3FE9-F115-47706502F0BA}"/>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256304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7C707-D8E9-AEF6-6FE5-8A584C58870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D0A5BE4-05D8-E807-3CCC-1F300A97E7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9AED99-CFED-4861-0358-84225DD88F48}"/>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372EB74A-A10C-C72B-098D-D187B28993C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B71C5E-A20E-33C6-54A0-BC33DE97F80B}"/>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112395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2C5ABB-BC44-DA36-2140-1CCBBE28484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578FAC7-F00D-5F16-C7B3-97E136B2B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324AE9C-2D6E-CA7F-DE01-4A734A62573F}"/>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3D9C8E4A-D297-C4B3-CEC5-19D27CA83A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7A2AEF-5DB3-2ABE-FBFC-30FC7846F5DA}"/>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423955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B96BC-84DC-7D12-C955-F7DD9E6A8C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9B1395-CBAF-4A20-AF17-3FCB017ED22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D3E1470-D1D6-7CA6-2658-DF4F64FD382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3A43DDF-28B9-1248-DD1E-6EA408E49710}"/>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DBD1D2E7-C77B-082A-4131-C91CADC1939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B6CEB0B-C1E9-4377-CDF5-9F7BB08CB3C1}"/>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176933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9430D-78B0-EE8B-1501-04123643C09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2173AA-7725-689B-084E-4C1A07F4C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B6E40A9-230B-C8CF-AE84-6D2347A86AE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B812551-B4E1-D2BE-7A60-69ADC9710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1698CA3-D7CE-A1F5-D04E-17FBC7F2890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0803127-CF03-CEE5-CDCB-E7824E5CB9E0}"/>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8" name="Espace réservé du pied de page 7">
            <a:extLst>
              <a:ext uri="{FF2B5EF4-FFF2-40B4-BE49-F238E27FC236}">
                <a16:creationId xmlns:a16="http://schemas.microsoft.com/office/drawing/2014/main" id="{FB771D65-605D-AC48-7072-6927E61B7BE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52500AA-26D1-7ED0-FBA0-D6BD3FB61941}"/>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330309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3259E-2C2F-3939-77CD-393F9A67A6C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4486763-4C69-9EFD-42CA-4BC1D2D206CA}"/>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4" name="Espace réservé du pied de page 3">
            <a:extLst>
              <a:ext uri="{FF2B5EF4-FFF2-40B4-BE49-F238E27FC236}">
                <a16:creationId xmlns:a16="http://schemas.microsoft.com/office/drawing/2014/main" id="{F3CD9978-2011-DB77-EAB5-5715BB0DFCD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235E81-26A0-E7C7-33AA-8F33F940A7A0}"/>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146479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68478C-D3F4-190A-6C5E-77284410F975}"/>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3" name="Espace réservé du pied de page 2">
            <a:extLst>
              <a:ext uri="{FF2B5EF4-FFF2-40B4-BE49-F238E27FC236}">
                <a16:creationId xmlns:a16="http://schemas.microsoft.com/office/drawing/2014/main" id="{BB8B7BE1-5C58-F70C-1AA3-151A3CCACD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6C95065-3242-A42E-7C50-1ADDC436872A}"/>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263387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043D2-BA84-81E9-AD15-DE4EE76AE25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745A6C2-12C6-D9AB-A149-A5F2C2416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38C3B65-FD92-A72B-E831-72EAF2F10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8D96338-4B7A-B83A-8502-07ADA4FA4441}"/>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40149D06-B9F0-44D6-346D-CE2EF57C37F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2CEF24B-2E12-384B-3818-F81208D0C6A1}"/>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261164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A60DA6-F486-CD5E-1B1D-0455002919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5C33741-65C2-989B-21BA-4B3605AE1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BEC59CA-A444-5378-7D60-5F78B7B30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8F3A99C-F8B1-FE23-7E76-95E5B6D37EE7}"/>
              </a:ext>
            </a:extLst>
          </p:cNvPr>
          <p:cNvSpPr>
            <a:spLocks noGrp="1"/>
          </p:cNvSpPr>
          <p:nvPr>
            <p:ph type="dt" sz="half" idx="10"/>
          </p:nvPr>
        </p:nvSpPr>
        <p:spPr/>
        <p:txBody>
          <a:bodyPr/>
          <a:lstStyle/>
          <a:p>
            <a:fld id="{FDE1EE1D-AE26-5F4D-8B70-D50CCDF31762}" type="datetimeFigureOut">
              <a:rPr lang="fr-FR" smtClean="0"/>
              <a:t>28/09/2023</a:t>
            </a:fld>
            <a:endParaRPr lang="fr-FR"/>
          </a:p>
        </p:txBody>
      </p:sp>
      <p:sp>
        <p:nvSpPr>
          <p:cNvPr id="6" name="Espace réservé du pied de page 5">
            <a:extLst>
              <a:ext uri="{FF2B5EF4-FFF2-40B4-BE49-F238E27FC236}">
                <a16:creationId xmlns:a16="http://schemas.microsoft.com/office/drawing/2014/main" id="{80B5BC39-640A-A921-1103-74E175AA5D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57C0C3-98BC-B57A-C098-BFD77580BF9C}"/>
              </a:ext>
            </a:extLst>
          </p:cNvPr>
          <p:cNvSpPr>
            <a:spLocks noGrp="1"/>
          </p:cNvSpPr>
          <p:nvPr>
            <p:ph type="sldNum" sz="quarter" idx="12"/>
          </p:nvPr>
        </p:nvSpPr>
        <p:spPr/>
        <p:txBody>
          <a:bodyPr/>
          <a:lstStyle/>
          <a:p>
            <a:fld id="{0804EC0C-0EEF-AB40-B073-2F647F57EC62}" type="slidenum">
              <a:rPr lang="fr-FR" smtClean="0"/>
              <a:t>‹N°›</a:t>
            </a:fld>
            <a:endParaRPr lang="fr-FR"/>
          </a:p>
        </p:txBody>
      </p:sp>
    </p:spTree>
    <p:extLst>
      <p:ext uri="{BB962C8B-B14F-4D97-AF65-F5344CB8AC3E}">
        <p14:creationId xmlns:p14="http://schemas.microsoft.com/office/powerpoint/2010/main" val="401049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241FCD1-C579-8A72-D5F8-CA9C596E6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A9CD274-7A73-3C2C-A6EE-D63975DD2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6F1CDE-EC55-3A7E-526A-7AEEFF295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1EE1D-AE26-5F4D-8B70-D50CCDF31762}" type="datetimeFigureOut">
              <a:rPr lang="fr-FR" smtClean="0"/>
              <a:t>28/09/2023</a:t>
            </a:fld>
            <a:endParaRPr lang="fr-FR"/>
          </a:p>
        </p:txBody>
      </p:sp>
      <p:sp>
        <p:nvSpPr>
          <p:cNvPr id="5" name="Espace réservé du pied de page 4">
            <a:extLst>
              <a:ext uri="{FF2B5EF4-FFF2-40B4-BE49-F238E27FC236}">
                <a16:creationId xmlns:a16="http://schemas.microsoft.com/office/drawing/2014/main" id="{54C24D49-F034-C9F3-D810-48DAB5173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4C7911F-B2EB-5C6E-4E88-793BAC2EB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4EC0C-0EEF-AB40-B073-2F647F57EC62}" type="slidenum">
              <a:rPr lang="fr-FR" smtClean="0"/>
              <a:t>‹N°›</a:t>
            </a:fld>
            <a:endParaRPr lang="fr-FR"/>
          </a:p>
        </p:txBody>
      </p:sp>
    </p:spTree>
    <p:extLst>
      <p:ext uri="{BB962C8B-B14F-4D97-AF65-F5344CB8AC3E}">
        <p14:creationId xmlns:p14="http://schemas.microsoft.com/office/powerpoint/2010/main" val="1287575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4.png"/><Relationship Id="rId7"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file:////I&amp;E/01-CONTRATS/A/AFIRAC/AFIRAC%202003/Pre&#769;sentations%20.PPT/Pre&#769;sentation%20DV/JLV-CCCAH"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al De Troie Icône Clip Art Libres De Droits , Svg , Vecteurs Et  Illustration. Image 96135103.">
            <a:extLst>
              <a:ext uri="{FF2B5EF4-FFF2-40B4-BE49-F238E27FC236}">
                <a16:creationId xmlns:a16="http://schemas.microsoft.com/office/drawing/2014/main" id="{EEE29487-791A-8976-2E64-B4B28594B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876" y="714375"/>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B34D1C-3435-8180-E04A-496396A3B914}"/>
              </a:ext>
            </a:extLst>
          </p:cNvPr>
          <p:cNvSpPr txBox="1"/>
          <p:nvPr/>
        </p:nvSpPr>
        <p:spPr>
          <a:xfrm>
            <a:off x="501310" y="639240"/>
            <a:ext cx="11443039" cy="5847755"/>
          </a:xfrm>
          <a:prstGeom prst="rect">
            <a:avLst/>
          </a:prstGeom>
          <a:noFill/>
        </p:spPr>
        <p:txBody>
          <a:bodyPr wrap="square">
            <a:spAutoFit/>
          </a:bodyPr>
          <a:lstStyle/>
          <a:p>
            <a:r>
              <a:rPr lang="fr-FR" sz="3600" b="1" dirty="0">
                <a:solidFill>
                  <a:schemeClr val="accent1"/>
                </a:solidFill>
              </a:rPr>
              <a:t>Médiation Animale : Un cheval de Troie dans l’institution ?</a:t>
            </a:r>
          </a:p>
          <a:p>
            <a:endParaRPr lang="fr-FR" sz="2800" b="1" dirty="0">
              <a:solidFill>
                <a:schemeClr val="accent1"/>
              </a:solidFill>
            </a:endParaRPr>
          </a:p>
          <a:p>
            <a:r>
              <a:rPr lang="fr-FR" sz="2800" b="1" dirty="0"/>
              <a:t>Médiation Animale, de quoi parle-t-on ? </a:t>
            </a:r>
          </a:p>
          <a:p>
            <a:endParaRPr lang="fr-FR" sz="2800" b="1" dirty="0"/>
          </a:p>
          <a:p>
            <a:r>
              <a:rPr lang="fr-FR" sz="2800" b="1" dirty="0"/>
              <a:t>Quelques clés pour aborder les </a:t>
            </a:r>
          </a:p>
          <a:p>
            <a:r>
              <a:rPr lang="fr-FR" sz="2800" b="1" dirty="0"/>
              <a:t>liens santé mentale &amp; Médiation Animale </a:t>
            </a:r>
          </a:p>
          <a:p>
            <a:endParaRPr lang="fr-FR" sz="2800" b="1" dirty="0"/>
          </a:p>
          <a:p>
            <a:endParaRPr lang="fr-FR" sz="2800" b="1" dirty="0"/>
          </a:p>
          <a:p>
            <a:endParaRPr lang="fr-FR" sz="2800" b="1" dirty="0"/>
          </a:p>
          <a:p>
            <a:r>
              <a:rPr lang="fr-FR" sz="2000" b="1" dirty="0"/>
              <a:t>Didier VERNAY, </a:t>
            </a:r>
          </a:p>
          <a:p>
            <a:r>
              <a:rPr lang="fr-FR" i="1" dirty="0"/>
              <a:t>Médecin Neurologue honoraire CHU de Clermont-Ferrand, </a:t>
            </a:r>
          </a:p>
          <a:p>
            <a:r>
              <a:rPr lang="fr-FR" i="1" dirty="0"/>
              <a:t>Co-coordonnateur pédagogique du DU RAMA*</a:t>
            </a:r>
          </a:p>
          <a:p>
            <a:endParaRPr lang="fr-FR" dirty="0"/>
          </a:p>
          <a:p>
            <a:endParaRPr lang="fr-FR" sz="2000" b="1" dirty="0"/>
          </a:p>
          <a:p>
            <a:r>
              <a:rPr lang="fr-FR" sz="2000" b="1" dirty="0"/>
              <a:t>* </a:t>
            </a:r>
            <a:r>
              <a:rPr lang="fr-FR" sz="1600" i="1" dirty="0"/>
              <a:t>DU Relation d’aide par la médiation animale – Faculté de Médecine de Clermont-Ferrand </a:t>
            </a:r>
          </a:p>
        </p:txBody>
      </p:sp>
      <p:pic>
        <p:nvPicPr>
          <p:cNvPr id="2" name="Picture 2" descr="Coloriage Abeille Insecte En Plein Vol Dessin Abeille à imprimer">
            <a:extLst>
              <a:ext uri="{FF2B5EF4-FFF2-40B4-BE49-F238E27FC236}">
                <a16:creationId xmlns:a16="http://schemas.microsoft.com/office/drawing/2014/main" id="{AFE15562-9D8D-570E-31D2-0EDEA4778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141" y="3786135"/>
            <a:ext cx="630113" cy="4719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0146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al De Troie Icône Clip Art Libres De Droits , Svg , Vecteurs Et  Illustration. Image 96135103.">
            <a:extLst>
              <a:ext uri="{FF2B5EF4-FFF2-40B4-BE49-F238E27FC236}">
                <a16:creationId xmlns:a16="http://schemas.microsoft.com/office/drawing/2014/main" id="{EEE29487-791A-8976-2E64-B4B28594B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893" y="285315"/>
            <a:ext cx="1936146" cy="193614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B34D1C-3435-8180-E04A-496396A3B914}"/>
              </a:ext>
            </a:extLst>
          </p:cNvPr>
          <p:cNvSpPr txBox="1"/>
          <p:nvPr/>
        </p:nvSpPr>
        <p:spPr>
          <a:xfrm>
            <a:off x="679622" y="296554"/>
            <a:ext cx="11443039" cy="3046988"/>
          </a:xfrm>
          <a:prstGeom prst="rect">
            <a:avLst/>
          </a:prstGeom>
          <a:noFill/>
        </p:spPr>
        <p:txBody>
          <a:bodyPr wrap="square">
            <a:spAutoFit/>
          </a:bodyPr>
          <a:lstStyle/>
          <a:p>
            <a:r>
              <a:rPr lang="fr-FR" sz="3600" b="1" dirty="0">
                <a:solidFill>
                  <a:schemeClr val="accent1"/>
                </a:solidFill>
              </a:rPr>
              <a:t>Médiation Animale, de quoi parle-t-on ? </a:t>
            </a:r>
          </a:p>
          <a:p>
            <a:r>
              <a:rPr lang="fr-FR" sz="3600" b="1" dirty="0">
                <a:solidFill>
                  <a:schemeClr val="accent1"/>
                </a:solidFill>
              </a:rPr>
              <a:t>quelques clés pour aborder les </a:t>
            </a:r>
          </a:p>
          <a:p>
            <a:r>
              <a:rPr lang="fr-FR" sz="3600" b="1" dirty="0">
                <a:solidFill>
                  <a:schemeClr val="accent1"/>
                </a:solidFill>
              </a:rPr>
              <a:t>liens santé mentale &amp; Médiation Animale </a:t>
            </a:r>
          </a:p>
          <a:p>
            <a:endParaRPr lang="fr-FR" sz="2800" b="1" dirty="0"/>
          </a:p>
          <a:p>
            <a:endParaRPr lang="fr-FR" sz="2800" b="1" dirty="0"/>
          </a:p>
          <a:p>
            <a:endParaRPr lang="fr-FR" sz="2800" b="1" dirty="0"/>
          </a:p>
        </p:txBody>
      </p:sp>
      <p:sp>
        <p:nvSpPr>
          <p:cNvPr id="2" name="ZoneTexte 1">
            <a:extLst>
              <a:ext uri="{FF2B5EF4-FFF2-40B4-BE49-F238E27FC236}">
                <a16:creationId xmlns:a16="http://schemas.microsoft.com/office/drawing/2014/main" id="{0C561A07-A68F-0D13-3EB7-6E4F4E75D157}"/>
              </a:ext>
            </a:extLst>
          </p:cNvPr>
          <p:cNvSpPr txBox="1"/>
          <p:nvPr/>
        </p:nvSpPr>
        <p:spPr>
          <a:xfrm>
            <a:off x="601356" y="2164932"/>
            <a:ext cx="5404022" cy="4401205"/>
          </a:xfrm>
          <a:prstGeom prst="rect">
            <a:avLst/>
          </a:prstGeom>
          <a:noFill/>
        </p:spPr>
        <p:txBody>
          <a:bodyPr wrap="square" rtlCol="0">
            <a:spAutoFit/>
          </a:bodyPr>
          <a:lstStyle/>
          <a:p>
            <a:pPr marL="342900" indent="-342900">
              <a:buAutoNum type="arabicParenR"/>
            </a:pPr>
            <a:r>
              <a:rPr lang="fr-FR" sz="2000" b="1" dirty="0"/>
              <a:t>Êtes-vous rêveur ? </a:t>
            </a:r>
          </a:p>
          <a:p>
            <a:pPr marL="342900" indent="-342900">
              <a:buAutoNum type="arabicParenR"/>
            </a:pPr>
            <a:endParaRPr lang="fr-FR" sz="2000" b="1" dirty="0"/>
          </a:p>
          <a:p>
            <a:pPr marL="342900" indent="-342900">
              <a:buAutoNum type="arabicParenR"/>
            </a:pPr>
            <a:r>
              <a:rPr lang="fr-FR" sz="2000" b="1" dirty="0"/>
              <a:t>Votre pensée est-elle incarnée ? </a:t>
            </a:r>
          </a:p>
          <a:p>
            <a:pPr marL="342900" indent="-342900">
              <a:buAutoNum type="arabicParenR"/>
            </a:pPr>
            <a:endParaRPr lang="fr-FR" sz="2000" b="1" dirty="0"/>
          </a:p>
          <a:p>
            <a:pPr marL="342900" indent="-342900">
              <a:buAutoNum type="arabicParenR"/>
            </a:pPr>
            <a:r>
              <a:rPr lang="fr-FR" sz="2000" b="1" dirty="0"/>
              <a:t>Je m’appuie sur mes compétences socles ….</a:t>
            </a:r>
          </a:p>
          <a:p>
            <a:pPr marL="342900" indent="-342900">
              <a:buAutoNum type="arabicParenR"/>
            </a:pPr>
            <a:endParaRPr lang="fr-FR" sz="2000" b="1" dirty="0"/>
          </a:p>
          <a:p>
            <a:pPr marL="342900" indent="-342900">
              <a:buAutoNum type="arabicParenR"/>
            </a:pPr>
            <a:r>
              <a:rPr lang="fr-FR" sz="2000" b="1" dirty="0"/>
              <a:t>Vous prendrez bien une petite pincée d’animisme </a:t>
            </a:r>
          </a:p>
          <a:p>
            <a:pPr marL="342900" indent="-342900">
              <a:buAutoNum type="arabicParenR"/>
            </a:pPr>
            <a:endParaRPr lang="fr-FR" sz="2000" b="1" dirty="0"/>
          </a:p>
          <a:p>
            <a:pPr marL="342900" indent="-342900">
              <a:buAutoNum type="arabicParenR"/>
            </a:pPr>
            <a:r>
              <a:rPr lang="fr-FR" sz="2000" b="1" dirty="0"/>
              <a:t>Votre évaluation tue t’elle l’action ? </a:t>
            </a:r>
          </a:p>
          <a:p>
            <a:pPr marL="342900" indent="-342900">
              <a:buAutoNum type="arabicParenR"/>
            </a:pPr>
            <a:endParaRPr lang="fr-FR" sz="2000" b="1" dirty="0"/>
          </a:p>
          <a:p>
            <a:pPr marL="342900" indent="-342900">
              <a:buAutoNum type="arabicParenR"/>
            </a:pPr>
            <a:r>
              <a:rPr lang="fr-FR" sz="2000" b="1" dirty="0"/>
              <a:t>Etes-vous accro à </a:t>
            </a:r>
            <a:r>
              <a:rPr lang="fr-FR" sz="2000" b="1" dirty="0" err="1"/>
              <a:t>Tic-toc</a:t>
            </a:r>
            <a:r>
              <a:rPr lang="fr-FR" sz="2000" b="1" dirty="0"/>
              <a:t> ? </a:t>
            </a:r>
          </a:p>
          <a:p>
            <a:pPr marL="342900" indent="-342900">
              <a:buAutoNum type="arabicParenR"/>
            </a:pPr>
            <a:endParaRPr lang="fr-FR" sz="2000" b="1" dirty="0"/>
          </a:p>
          <a:p>
            <a:pPr marL="342900" indent="-342900">
              <a:buAutoNum type="arabicParenR"/>
            </a:pPr>
            <a:r>
              <a:rPr lang="fr-FR" sz="2000" b="1" dirty="0"/>
              <a:t>Alors vous êtes un humain ! </a:t>
            </a:r>
          </a:p>
        </p:txBody>
      </p:sp>
      <p:pic>
        <p:nvPicPr>
          <p:cNvPr id="4" name="Image 3">
            <a:extLst>
              <a:ext uri="{FF2B5EF4-FFF2-40B4-BE49-F238E27FC236}">
                <a16:creationId xmlns:a16="http://schemas.microsoft.com/office/drawing/2014/main" id="{B240FF5E-07F5-BB30-63A6-AE7138E43E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5560" y="2973300"/>
            <a:ext cx="4655084" cy="324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6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B63697-F81F-E1F6-3CDD-D4BD509F0187}"/>
              </a:ext>
            </a:extLst>
          </p:cNvPr>
          <p:cNvSpPr txBox="1"/>
          <p:nvPr/>
        </p:nvSpPr>
        <p:spPr>
          <a:xfrm>
            <a:off x="506626" y="308919"/>
            <a:ext cx="5404022" cy="1077218"/>
          </a:xfrm>
          <a:prstGeom prst="rect">
            <a:avLst/>
          </a:prstGeom>
          <a:noFill/>
        </p:spPr>
        <p:txBody>
          <a:bodyPr wrap="square" rtlCol="0">
            <a:spAutoFit/>
          </a:bodyPr>
          <a:lstStyle/>
          <a:p>
            <a:pPr marL="342900" indent="-342900">
              <a:buAutoNum type="arabicParenR"/>
            </a:pPr>
            <a:r>
              <a:rPr lang="fr-FR" sz="3200" b="1" dirty="0">
                <a:solidFill>
                  <a:schemeClr val="accent1"/>
                </a:solidFill>
              </a:rPr>
              <a:t> Êtes-vous rêveur ? </a:t>
            </a:r>
          </a:p>
          <a:p>
            <a:r>
              <a:rPr lang="fr-FR" sz="3200" b="1" dirty="0">
                <a:solidFill>
                  <a:schemeClr val="accent1"/>
                </a:solidFill>
              </a:rPr>
              <a:t> </a:t>
            </a:r>
          </a:p>
        </p:txBody>
      </p:sp>
      <p:pic>
        <p:nvPicPr>
          <p:cNvPr id="3" name="Picture 2" descr="Arbre phylogénétique...">
            <a:extLst>
              <a:ext uri="{FF2B5EF4-FFF2-40B4-BE49-F238E27FC236}">
                <a16:creationId xmlns:a16="http://schemas.microsoft.com/office/drawing/2014/main" id="{E39C2528-2865-110B-5929-9714756A2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565" y="1539103"/>
            <a:ext cx="6631408" cy="438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5">
            <a:extLst>
              <a:ext uri="{FF2B5EF4-FFF2-40B4-BE49-F238E27FC236}">
                <a16:creationId xmlns:a16="http://schemas.microsoft.com/office/drawing/2014/main" id="{BAD98C3B-FCDC-8693-F45C-EC60D48DAD70}"/>
              </a:ext>
            </a:extLst>
          </p:cNvPr>
          <p:cNvSpPr txBox="1">
            <a:spLocks noChangeArrowheads="1"/>
          </p:cNvSpPr>
          <p:nvPr/>
        </p:nvSpPr>
        <p:spPr bwMode="auto">
          <a:xfrm>
            <a:off x="222420" y="1336479"/>
            <a:ext cx="5404023" cy="4893647"/>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fr-FR" altLang="fr-FR" sz="2400" b="1" dirty="0"/>
              <a:t>Vertébré homéotherme : </a:t>
            </a:r>
          </a:p>
          <a:p>
            <a:pPr algn="ctr"/>
            <a:endParaRPr lang="fr-FR" altLang="fr-FR" sz="1200" b="1" dirty="0"/>
          </a:p>
          <a:p>
            <a:r>
              <a:rPr lang="fr-FR" altLang="fr-FR" sz="2400" b="1" dirty="0"/>
              <a:t>Une même « maquette cérébrale » pour les mammifères</a:t>
            </a:r>
          </a:p>
          <a:p>
            <a:r>
              <a:rPr lang="fr-FR" altLang="fr-FR" sz="2400" b="1" dirty="0"/>
              <a:t> </a:t>
            </a:r>
            <a:r>
              <a:rPr lang="fr-FR" altLang="fr-FR" i="1" dirty="0"/>
              <a:t>(oiseaux pallium // cortex) </a:t>
            </a:r>
          </a:p>
          <a:p>
            <a:endParaRPr lang="fr-FR" altLang="fr-FR" sz="2400" b="1" dirty="0"/>
          </a:p>
          <a:p>
            <a:r>
              <a:rPr lang="fr-FR" altLang="fr-FR" sz="2400" b="1" dirty="0"/>
              <a:t>Sommeil Paradoxal (rêve)</a:t>
            </a:r>
          </a:p>
          <a:p>
            <a:endParaRPr lang="fr-FR" altLang="fr-FR" sz="2400" b="1" dirty="0"/>
          </a:p>
          <a:p>
            <a:r>
              <a:rPr lang="fr-FR" altLang="fr-FR" sz="2400" b="1" dirty="0"/>
              <a:t>Immaturité, à la naissance = attachement </a:t>
            </a:r>
          </a:p>
          <a:p>
            <a:endParaRPr lang="fr-FR" altLang="fr-FR" sz="2400" b="1" dirty="0"/>
          </a:p>
          <a:p>
            <a:r>
              <a:rPr lang="fr-FR" altLang="fr-FR" sz="2400" b="1" dirty="0"/>
              <a:t>Plasticité cérébrale  = apprentissages, cultures, singularité ….</a:t>
            </a:r>
          </a:p>
          <a:p>
            <a:endParaRPr lang="fr-FR" altLang="fr-FR" sz="1200" b="1" dirty="0"/>
          </a:p>
        </p:txBody>
      </p:sp>
      <p:sp>
        <p:nvSpPr>
          <p:cNvPr id="5" name="Rectangle 4">
            <a:extLst>
              <a:ext uri="{FF2B5EF4-FFF2-40B4-BE49-F238E27FC236}">
                <a16:creationId xmlns:a16="http://schemas.microsoft.com/office/drawing/2014/main" id="{CD049529-9928-7D03-DDFA-FE13788277B2}"/>
              </a:ext>
            </a:extLst>
          </p:cNvPr>
          <p:cNvSpPr/>
          <p:nvPr/>
        </p:nvSpPr>
        <p:spPr>
          <a:xfrm>
            <a:off x="7809469" y="3108753"/>
            <a:ext cx="556054" cy="135925"/>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13963C8-4353-D417-8AE3-E3100B8229D5}"/>
              </a:ext>
            </a:extLst>
          </p:cNvPr>
          <p:cNvSpPr/>
          <p:nvPr/>
        </p:nvSpPr>
        <p:spPr>
          <a:xfrm>
            <a:off x="9354065" y="5060779"/>
            <a:ext cx="889686" cy="160638"/>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805A787-4EB9-7BB9-5DEC-F0EEB1421289}"/>
              </a:ext>
            </a:extLst>
          </p:cNvPr>
          <p:cNvSpPr/>
          <p:nvPr/>
        </p:nvSpPr>
        <p:spPr>
          <a:xfrm>
            <a:off x="7438768" y="1279612"/>
            <a:ext cx="4646140" cy="25949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Homéothermes</a:t>
            </a:r>
            <a:r>
              <a:rPr lang="fr-FR" dirty="0">
                <a:solidFill>
                  <a:schemeClr val="tx1"/>
                </a:solidFill>
              </a:rPr>
              <a:t> </a:t>
            </a:r>
          </a:p>
        </p:txBody>
      </p:sp>
      <p:sp>
        <p:nvSpPr>
          <p:cNvPr id="8" name="Ellipse 7">
            <a:extLst>
              <a:ext uri="{FF2B5EF4-FFF2-40B4-BE49-F238E27FC236}">
                <a16:creationId xmlns:a16="http://schemas.microsoft.com/office/drawing/2014/main" id="{004DB45E-1019-9670-55F3-A5F6ADDD4943}"/>
              </a:ext>
            </a:extLst>
          </p:cNvPr>
          <p:cNvSpPr/>
          <p:nvPr/>
        </p:nvSpPr>
        <p:spPr>
          <a:xfrm>
            <a:off x="10972800" y="3244678"/>
            <a:ext cx="333632" cy="598273"/>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511E2A9-4A25-0C7D-91E2-901FD1EF347E}"/>
              </a:ext>
            </a:extLst>
          </p:cNvPr>
          <p:cNvSpPr txBox="1"/>
          <p:nvPr/>
        </p:nvSpPr>
        <p:spPr>
          <a:xfrm>
            <a:off x="1025611" y="827903"/>
            <a:ext cx="6230552" cy="584775"/>
          </a:xfrm>
          <a:prstGeom prst="rect">
            <a:avLst/>
          </a:prstGeom>
          <a:noFill/>
        </p:spPr>
        <p:txBody>
          <a:bodyPr wrap="none" rtlCol="0">
            <a:spAutoFit/>
          </a:bodyPr>
          <a:lstStyle/>
          <a:p>
            <a:r>
              <a:rPr lang="fr-FR" sz="3200" b="1" dirty="0">
                <a:solidFill>
                  <a:schemeClr val="accent1"/>
                </a:solidFill>
              </a:rPr>
              <a:t>2)  Votre pensée est-elle incarnée ? </a:t>
            </a:r>
          </a:p>
        </p:txBody>
      </p:sp>
      <p:sp>
        <p:nvSpPr>
          <p:cNvPr id="3" name="Rectangle 1">
            <a:extLst>
              <a:ext uri="{FF2B5EF4-FFF2-40B4-BE49-F238E27FC236}">
                <a16:creationId xmlns:a16="http://schemas.microsoft.com/office/drawing/2014/main" id="{3E27C01A-A92E-3D73-9C39-C48B0ED0DB62}"/>
              </a:ext>
            </a:extLst>
          </p:cNvPr>
          <p:cNvSpPr>
            <a:spLocks noChangeArrowheads="1"/>
          </p:cNvSpPr>
          <p:nvPr/>
        </p:nvSpPr>
        <p:spPr bwMode="auto">
          <a:xfrm>
            <a:off x="6454775" y="1731148"/>
            <a:ext cx="45073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fr-FR" sz="2000" b="1" dirty="0">
                <a:solidFill>
                  <a:srgbClr val="800000"/>
                </a:solidFill>
              </a:rPr>
              <a:t>Antonio Damasio * :  </a:t>
            </a:r>
          </a:p>
          <a:p>
            <a:pPr eaLnBrk="1" hangingPunct="1">
              <a:buClr>
                <a:srgbClr val="000000"/>
              </a:buClr>
              <a:buSzPct val="100000"/>
              <a:buFont typeface="Times New Roman" panose="02020603050405020304" pitchFamily="18" charset="0"/>
              <a:buNone/>
            </a:pPr>
            <a:endParaRPr lang="en-US" altLang="fr-FR" sz="2000" b="1" dirty="0">
              <a:solidFill>
                <a:srgbClr val="800000"/>
              </a:solidFill>
            </a:endParaRPr>
          </a:p>
          <a:p>
            <a:pPr eaLnBrk="1" hangingPunct="1">
              <a:buClr>
                <a:srgbClr val="000000"/>
              </a:buClr>
              <a:buSzPct val="100000"/>
              <a:buFont typeface="Times New Roman" panose="02020603050405020304" pitchFamily="18" charset="0"/>
              <a:buNone/>
            </a:pPr>
            <a:r>
              <a:rPr lang="en-US" altLang="fr-FR" sz="2000" dirty="0">
                <a:solidFill>
                  <a:schemeClr val="accent1"/>
                </a:solidFill>
              </a:rPr>
              <a:t>Les </a:t>
            </a:r>
            <a:r>
              <a:rPr lang="en-US" altLang="fr-FR" sz="2000" dirty="0" err="1">
                <a:solidFill>
                  <a:schemeClr val="accent1"/>
                </a:solidFill>
              </a:rPr>
              <a:t>émotions</a:t>
            </a:r>
            <a:r>
              <a:rPr lang="en-US" altLang="fr-FR" sz="2000" dirty="0">
                <a:solidFill>
                  <a:schemeClr val="accent1"/>
                </a:solidFill>
              </a:rPr>
              <a:t> </a:t>
            </a:r>
            <a:r>
              <a:rPr lang="en-US" altLang="fr-FR" sz="2000" dirty="0" err="1">
                <a:solidFill>
                  <a:schemeClr val="accent1"/>
                </a:solidFill>
              </a:rPr>
              <a:t>modulent</a:t>
            </a:r>
            <a:r>
              <a:rPr lang="en-US" altLang="fr-FR" sz="2000" dirty="0">
                <a:solidFill>
                  <a:schemeClr val="accent1"/>
                </a:solidFill>
              </a:rPr>
              <a:t> la cognition </a:t>
            </a:r>
          </a:p>
          <a:p>
            <a:pPr eaLnBrk="1" hangingPunct="1">
              <a:buClr>
                <a:srgbClr val="000000"/>
              </a:buClr>
              <a:buSzPct val="100000"/>
              <a:buFont typeface="Times New Roman" panose="02020603050405020304" pitchFamily="18" charset="0"/>
              <a:buNone/>
            </a:pPr>
            <a:endParaRPr lang="en-US" altLang="fr-FR" sz="2000" dirty="0">
              <a:solidFill>
                <a:srgbClr val="800000"/>
              </a:solidFill>
            </a:endParaRPr>
          </a:p>
          <a:p>
            <a:pPr eaLnBrk="1" hangingPunct="1">
              <a:buClr>
                <a:srgbClr val="000000"/>
              </a:buClr>
              <a:buSzPct val="100000"/>
              <a:buFont typeface="Times New Roman" panose="02020603050405020304" pitchFamily="18" charset="0"/>
              <a:buNone/>
            </a:pPr>
            <a:r>
              <a:rPr lang="en-US" altLang="fr-FR" sz="2000" dirty="0">
                <a:solidFill>
                  <a:srgbClr val="800000"/>
                </a:solidFill>
              </a:rPr>
              <a:t>Les experiences </a:t>
            </a:r>
            <a:r>
              <a:rPr lang="en-US" altLang="fr-FR" sz="2000" dirty="0" err="1">
                <a:solidFill>
                  <a:srgbClr val="800000"/>
                </a:solidFill>
              </a:rPr>
              <a:t>corporelles</a:t>
            </a:r>
            <a:r>
              <a:rPr lang="en-US" altLang="fr-FR" sz="2000" dirty="0">
                <a:solidFill>
                  <a:srgbClr val="800000"/>
                </a:solidFill>
              </a:rPr>
              <a:t> (</a:t>
            </a:r>
            <a:r>
              <a:rPr lang="en-US" altLang="fr-FR" sz="2000" dirty="0" err="1">
                <a:solidFill>
                  <a:srgbClr val="800000"/>
                </a:solidFill>
              </a:rPr>
              <a:t>marqueurs</a:t>
            </a:r>
            <a:r>
              <a:rPr lang="en-US" altLang="fr-FR" sz="2000" dirty="0">
                <a:solidFill>
                  <a:srgbClr val="800000"/>
                </a:solidFill>
              </a:rPr>
              <a:t> </a:t>
            </a:r>
            <a:r>
              <a:rPr lang="en-US" altLang="fr-FR" sz="2000" dirty="0" err="1">
                <a:solidFill>
                  <a:srgbClr val="800000"/>
                </a:solidFill>
              </a:rPr>
              <a:t>somatiques</a:t>
            </a:r>
            <a:r>
              <a:rPr lang="en-US" altLang="fr-FR" sz="2000" dirty="0">
                <a:solidFill>
                  <a:srgbClr val="800000"/>
                </a:solidFill>
              </a:rPr>
              <a:t>) </a:t>
            </a:r>
            <a:r>
              <a:rPr lang="en-US" altLang="fr-FR" sz="2000" dirty="0" err="1">
                <a:solidFill>
                  <a:srgbClr val="800000"/>
                </a:solidFill>
              </a:rPr>
              <a:t>modulent</a:t>
            </a:r>
            <a:r>
              <a:rPr lang="en-US" altLang="fr-FR" sz="2000" dirty="0">
                <a:solidFill>
                  <a:srgbClr val="800000"/>
                </a:solidFill>
              </a:rPr>
              <a:t> </a:t>
            </a:r>
            <a:r>
              <a:rPr lang="en-US" altLang="fr-FR" sz="2000" dirty="0" err="1">
                <a:solidFill>
                  <a:srgbClr val="800000"/>
                </a:solidFill>
              </a:rPr>
              <a:t>aussi</a:t>
            </a:r>
            <a:r>
              <a:rPr lang="en-US" altLang="fr-FR" sz="2000" dirty="0">
                <a:solidFill>
                  <a:srgbClr val="800000"/>
                </a:solidFill>
              </a:rPr>
              <a:t> les </a:t>
            </a:r>
            <a:r>
              <a:rPr lang="en-US" altLang="fr-FR" sz="2000" dirty="0" err="1">
                <a:solidFill>
                  <a:srgbClr val="800000"/>
                </a:solidFill>
              </a:rPr>
              <a:t>émotions</a:t>
            </a:r>
            <a:endParaRPr lang="en-US" altLang="fr-FR" sz="2000" dirty="0">
              <a:solidFill>
                <a:srgbClr val="800000"/>
              </a:solidFill>
            </a:endParaRPr>
          </a:p>
          <a:p>
            <a:pPr eaLnBrk="1" hangingPunct="1">
              <a:buClr>
                <a:srgbClr val="000000"/>
              </a:buClr>
              <a:buSzPct val="100000"/>
              <a:buFont typeface="Times New Roman" panose="02020603050405020304" pitchFamily="18" charset="0"/>
              <a:buNone/>
            </a:pPr>
            <a:endParaRPr lang="en-US" altLang="fr-FR" sz="2000" dirty="0">
              <a:solidFill>
                <a:srgbClr val="800000"/>
              </a:solidFill>
            </a:endParaRPr>
          </a:p>
          <a:p>
            <a:pPr eaLnBrk="1" hangingPunct="1">
              <a:buClr>
                <a:srgbClr val="000000"/>
              </a:buClr>
              <a:buSzPct val="100000"/>
              <a:buFont typeface="Times New Roman" panose="02020603050405020304" pitchFamily="18" charset="0"/>
              <a:buNone/>
            </a:pPr>
            <a:r>
              <a:rPr lang="en-US" altLang="fr-FR" sz="2000" dirty="0">
                <a:solidFill>
                  <a:srgbClr val="800000"/>
                </a:solidFill>
              </a:rPr>
              <a:t>Bottom up &amp;  top down flow </a:t>
            </a:r>
          </a:p>
        </p:txBody>
      </p:sp>
      <p:pic>
        <p:nvPicPr>
          <p:cNvPr id="4" name="Picture 2">
            <a:extLst>
              <a:ext uri="{FF2B5EF4-FFF2-40B4-BE49-F238E27FC236}">
                <a16:creationId xmlns:a16="http://schemas.microsoft.com/office/drawing/2014/main" id="{22E970B3-B6F6-91BF-9587-00643D1FC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99" t="49963" r="62540" b="1154"/>
          <a:stretch>
            <a:fillRect/>
          </a:stretch>
        </p:blipFill>
        <p:spPr bwMode="auto">
          <a:xfrm>
            <a:off x="2751139" y="4762500"/>
            <a:ext cx="132873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93D6A42-10E2-46D3-847B-16E42463A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a:off x="1992313" y="1630363"/>
            <a:ext cx="3241674" cy="305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avec flèche 5">
            <a:extLst>
              <a:ext uri="{FF2B5EF4-FFF2-40B4-BE49-F238E27FC236}">
                <a16:creationId xmlns:a16="http://schemas.microsoft.com/office/drawing/2014/main" id="{DA780F52-477B-F217-E817-408356B17F30}"/>
              </a:ext>
            </a:extLst>
          </p:cNvPr>
          <p:cNvCxnSpPr>
            <a:cxnSpLocks noChangeShapeType="1"/>
          </p:cNvCxnSpPr>
          <p:nvPr/>
        </p:nvCxnSpPr>
        <p:spPr bwMode="auto">
          <a:xfrm flipV="1">
            <a:off x="3575050" y="2493964"/>
            <a:ext cx="1296988" cy="2808287"/>
          </a:xfrm>
          <a:prstGeom prst="straightConnector1">
            <a:avLst/>
          </a:prstGeom>
          <a:noFill/>
          <a:ln w="38100">
            <a:solidFill>
              <a:schemeClr val="tx1"/>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7" name="Connecteur droit avec flèche 13">
            <a:extLst>
              <a:ext uri="{FF2B5EF4-FFF2-40B4-BE49-F238E27FC236}">
                <a16:creationId xmlns:a16="http://schemas.microsoft.com/office/drawing/2014/main" id="{FC15E0D7-1D96-4DE5-5D6B-AC710420E341}"/>
              </a:ext>
            </a:extLst>
          </p:cNvPr>
          <p:cNvCxnSpPr>
            <a:cxnSpLocks noChangeShapeType="1"/>
          </p:cNvCxnSpPr>
          <p:nvPr/>
        </p:nvCxnSpPr>
        <p:spPr bwMode="auto">
          <a:xfrm flipH="1">
            <a:off x="4079876" y="2349501"/>
            <a:ext cx="792163" cy="360363"/>
          </a:xfrm>
          <a:prstGeom prst="straightConnector1">
            <a:avLst/>
          </a:prstGeom>
          <a:noFill/>
          <a:ln w="76200">
            <a:solidFill>
              <a:srgbClr val="0000FF"/>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8" name="Connecteur droit avec flèche 7">
            <a:extLst>
              <a:ext uri="{FF2B5EF4-FFF2-40B4-BE49-F238E27FC236}">
                <a16:creationId xmlns:a16="http://schemas.microsoft.com/office/drawing/2014/main" id="{A210E8D4-5DA4-C83E-2A29-2E7942E24A89}"/>
              </a:ext>
            </a:extLst>
          </p:cNvPr>
          <p:cNvCxnSpPr>
            <a:cxnSpLocks noChangeShapeType="1"/>
          </p:cNvCxnSpPr>
          <p:nvPr/>
        </p:nvCxnSpPr>
        <p:spPr bwMode="auto">
          <a:xfrm flipH="1">
            <a:off x="3491508" y="2782888"/>
            <a:ext cx="326826" cy="790574"/>
          </a:xfrm>
          <a:prstGeom prst="straightConnector1">
            <a:avLst/>
          </a:prstGeom>
          <a:noFill/>
          <a:ln w="57150">
            <a:solidFill>
              <a:schemeClr val="tx1"/>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9" name="Connecteur droit 8">
            <a:extLst>
              <a:ext uri="{FF2B5EF4-FFF2-40B4-BE49-F238E27FC236}">
                <a16:creationId xmlns:a16="http://schemas.microsoft.com/office/drawing/2014/main" id="{C02A6DEB-5302-ACBD-9891-D59C048D1292}"/>
              </a:ext>
            </a:extLst>
          </p:cNvPr>
          <p:cNvCxnSpPr>
            <a:cxnSpLocks noChangeShapeType="1"/>
          </p:cNvCxnSpPr>
          <p:nvPr/>
        </p:nvCxnSpPr>
        <p:spPr bwMode="auto">
          <a:xfrm>
            <a:off x="3432175" y="3646488"/>
            <a:ext cx="0" cy="1008062"/>
          </a:xfrm>
          <a:prstGeom prst="line">
            <a:avLst/>
          </a:prstGeom>
          <a:noFill/>
          <a:ln w="57150">
            <a:solidFill>
              <a:schemeClr val="tx1"/>
            </a:solidFill>
            <a:prstDash val="sysDash"/>
            <a:round/>
            <a:headEnd type="triangle" w="med" len="med"/>
            <a:tailEnd type="triangle" w="med" len="med"/>
          </a:ln>
          <a:extLst>
            <a:ext uri="{909E8E84-426E-40DD-AFC4-6F175D3DCCD1}">
              <a14:hiddenFill xmlns:a14="http://schemas.microsoft.com/office/drawing/2010/main">
                <a:noFill/>
              </a14:hiddenFill>
            </a:ext>
          </a:extLst>
        </p:spPr>
      </p:cxnSp>
      <p:sp>
        <p:nvSpPr>
          <p:cNvPr id="10" name="Ellipse 3">
            <a:extLst>
              <a:ext uri="{FF2B5EF4-FFF2-40B4-BE49-F238E27FC236}">
                <a16:creationId xmlns:a16="http://schemas.microsoft.com/office/drawing/2014/main" id="{BA96FE18-0B02-DE97-6FB7-43A2F68F321C}"/>
              </a:ext>
            </a:extLst>
          </p:cNvPr>
          <p:cNvSpPr>
            <a:spLocks noChangeArrowheads="1"/>
          </p:cNvSpPr>
          <p:nvPr/>
        </p:nvSpPr>
        <p:spPr bwMode="auto">
          <a:xfrm>
            <a:off x="3719513" y="6237288"/>
            <a:ext cx="431800" cy="360362"/>
          </a:xfrm>
          <a:prstGeom prst="ellipse">
            <a:avLst/>
          </a:prstGeom>
          <a:solidFill>
            <a:schemeClr val="bg1"/>
          </a:solidFill>
          <a:ln w="9525">
            <a:solidFill>
              <a:schemeClr val="bg1"/>
            </a:solidFill>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cxnSp>
        <p:nvCxnSpPr>
          <p:cNvPr id="11" name="Connecteur droit avec flèche 13">
            <a:extLst>
              <a:ext uri="{FF2B5EF4-FFF2-40B4-BE49-F238E27FC236}">
                <a16:creationId xmlns:a16="http://schemas.microsoft.com/office/drawing/2014/main" id="{3AFFA0C4-877B-169A-88BD-5F9F832E19D8}"/>
              </a:ext>
            </a:extLst>
          </p:cNvPr>
          <p:cNvCxnSpPr>
            <a:cxnSpLocks noChangeShapeType="1"/>
          </p:cNvCxnSpPr>
          <p:nvPr/>
        </p:nvCxnSpPr>
        <p:spPr bwMode="auto">
          <a:xfrm flipH="1">
            <a:off x="2241486" y="2709864"/>
            <a:ext cx="1190689" cy="198437"/>
          </a:xfrm>
          <a:prstGeom prst="straightConnector1">
            <a:avLst/>
          </a:prstGeom>
          <a:noFill/>
          <a:ln w="76200">
            <a:solidFill>
              <a:srgbClr val="0000FF"/>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14" name="Connecteur droit avec flèche 13">
            <a:extLst>
              <a:ext uri="{FF2B5EF4-FFF2-40B4-BE49-F238E27FC236}">
                <a16:creationId xmlns:a16="http://schemas.microsoft.com/office/drawing/2014/main" id="{B16BAEFB-392D-D73E-BBA5-36129ACE3574}"/>
              </a:ext>
            </a:extLst>
          </p:cNvPr>
          <p:cNvCxnSpPr>
            <a:cxnSpLocks noChangeShapeType="1"/>
          </p:cNvCxnSpPr>
          <p:nvPr/>
        </p:nvCxnSpPr>
        <p:spPr bwMode="auto">
          <a:xfrm>
            <a:off x="3369866" y="1828800"/>
            <a:ext cx="243284" cy="895747"/>
          </a:xfrm>
          <a:prstGeom prst="straightConnector1">
            <a:avLst/>
          </a:prstGeom>
          <a:noFill/>
          <a:ln w="76200">
            <a:solidFill>
              <a:srgbClr val="0000FF"/>
            </a:solidFill>
            <a:prstDash val="sysDash"/>
            <a:round/>
            <a:headEnd type="arrow" w="med" len="med"/>
            <a:tailEnd type="arrow" w="med" len="med"/>
          </a:ln>
          <a:extLst>
            <a:ext uri="{909E8E84-426E-40DD-AFC4-6F175D3DCCD1}">
              <a14:hiddenFill xmlns:a14="http://schemas.microsoft.com/office/drawing/2010/main">
                <a:noFill/>
              </a14:hiddenFill>
            </a:ext>
          </a:extLst>
        </p:spPr>
      </p:cxnSp>
      <p:cxnSp>
        <p:nvCxnSpPr>
          <p:cNvPr id="17" name="Connecteur droit avec flèche 13">
            <a:extLst>
              <a:ext uri="{FF2B5EF4-FFF2-40B4-BE49-F238E27FC236}">
                <a16:creationId xmlns:a16="http://schemas.microsoft.com/office/drawing/2014/main" id="{92576F49-5261-91B3-B2C2-20AD98D2CA86}"/>
              </a:ext>
            </a:extLst>
          </p:cNvPr>
          <p:cNvCxnSpPr>
            <a:cxnSpLocks noChangeShapeType="1"/>
          </p:cNvCxnSpPr>
          <p:nvPr/>
        </p:nvCxnSpPr>
        <p:spPr bwMode="auto">
          <a:xfrm flipH="1">
            <a:off x="3818334" y="1919288"/>
            <a:ext cx="405210" cy="719137"/>
          </a:xfrm>
          <a:prstGeom prst="straightConnector1">
            <a:avLst/>
          </a:prstGeom>
          <a:noFill/>
          <a:ln w="76200">
            <a:solidFill>
              <a:srgbClr val="0000FF"/>
            </a:solidFill>
            <a:prstDash val="sysDash"/>
            <a:round/>
            <a:headEnd type="arrow" w="med" len="med"/>
            <a:tailEnd type="arrow" w="med" len="med"/>
          </a:ln>
          <a:extLst>
            <a:ext uri="{909E8E84-426E-40DD-AFC4-6F175D3DCCD1}">
              <a14:hiddenFill xmlns:a14="http://schemas.microsoft.com/office/drawing/2010/main">
                <a:noFill/>
              </a14:hiddenFill>
            </a:ext>
          </a:extLst>
        </p:spPr>
      </p:cxnSp>
      <p:sp>
        <p:nvSpPr>
          <p:cNvPr id="13" name="ZoneTexte 12">
            <a:extLst>
              <a:ext uri="{FF2B5EF4-FFF2-40B4-BE49-F238E27FC236}">
                <a16:creationId xmlns:a16="http://schemas.microsoft.com/office/drawing/2014/main" id="{55D785AF-FB56-FEA9-33F4-50DD59B0D107}"/>
              </a:ext>
            </a:extLst>
          </p:cNvPr>
          <p:cNvSpPr txBox="1"/>
          <p:nvPr/>
        </p:nvSpPr>
        <p:spPr>
          <a:xfrm>
            <a:off x="5840412" y="4847809"/>
            <a:ext cx="6098058" cy="1569660"/>
          </a:xfrm>
          <a:prstGeom prst="rect">
            <a:avLst/>
          </a:prstGeom>
          <a:noFill/>
        </p:spPr>
        <p:txBody>
          <a:bodyPr wrap="square">
            <a:spAutoFit/>
          </a:bodyPr>
          <a:lstStyle/>
          <a:p>
            <a:r>
              <a:rPr lang="fr-FR" sz="1200" i="1" dirty="0"/>
              <a:t>* L'Erreur de Descartes : la raison des émotions, Paris, Odile Jacob, 1995.</a:t>
            </a:r>
            <a:endParaRPr lang="fr-FR" sz="1200" i="1" dirty="0">
              <a:effectLst/>
            </a:endParaRPr>
          </a:p>
          <a:p>
            <a:r>
              <a:rPr lang="fr-FR" sz="1200" i="1" dirty="0"/>
              <a:t>* Le Sentiment même de soi : corps, émotions, conscience, Paris, Odile Jacob, 1999.</a:t>
            </a:r>
            <a:endParaRPr lang="fr-FR" sz="1200" i="1" dirty="0">
              <a:effectLst/>
            </a:endParaRPr>
          </a:p>
          <a:p>
            <a:r>
              <a:rPr lang="fr-FR" sz="1200" i="1" dirty="0"/>
              <a:t>* Spinoza </a:t>
            </a:r>
            <a:r>
              <a:rPr lang="fr-FR" sz="1200" i="1" dirty="0" err="1"/>
              <a:t>avit</a:t>
            </a:r>
            <a:r>
              <a:rPr lang="fr-FR" sz="1200" i="1" dirty="0"/>
              <a:t> raison : joie et tristesse, le cerveau des émotions, Paris, Odile Jacob, 2003</a:t>
            </a:r>
            <a:r>
              <a:rPr lang="fr-FR" sz="1200" i="1" dirty="0">
                <a:effectLst/>
              </a:rPr>
              <a:t>.</a:t>
            </a:r>
          </a:p>
          <a:p>
            <a:r>
              <a:rPr lang="fr-FR" sz="1200" i="1" dirty="0"/>
              <a:t>* L'autre moi-même : les nouvelles cartes du cerveau, de la conscience et des émotions, Paris, Odile Jacob, 2010.</a:t>
            </a:r>
          </a:p>
          <a:p>
            <a:r>
              <a:rPr lang="fr-FR" sz="1200" i="1" dirty="0"/>
              <a:t>L* ’ordre étrange des choses  : la vie, les émotions et la fabrique de la culture, Paris, Odile Jacob, 2017.</a:t>
            </a:r>
          </a:p>
          <a:p>
            <a:r>
              <a:rPr lang="fr-FR" sz="1200" i="1" dirty="0"/>
              <a:t>* Sentir et savoir : une nouvelle théorie de la conscience, Paris, Odile Jacob, 2021.</a:t>
            </a:r>
          </a:p>
        </p:txBody>
      </p:sp>
    </p:spTree>
    <p:extLst>
      <p:ext uri="{BB962C8B-B14F-4D97-AF65-F5344CB8AC3E}">
        <p14:creationId xmlns:p14="http://schemas.microsoft.com/office/powerpoint/2010/main" val="2004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84B5C5F4-DC53-A55F-D74F-7AF125DBC10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429495" y="509136"/>
            <a:ext cx="1925106" cy="2919864"/>
          </a:xfrm>
          <a:noFill/>
          <a:extLst>
            <a:ext uri="{91240B29-F687-4F45-9708-019B960494DF}">
              <a14:hiddenLine xmlns:a14="http://schemas.microsoft.com/office/drawing/2010/main" w="28575">
                <a:solidFill>
                  <a:srgbClr val="000000"/>
                </a:solidFill>
                <a:miter lim="800000"/>
                <a:headEnd/>
                <a:tailEnd/>
              </a14:hiddenLine>
            </a:ext>
          </a:extLst>
        </p:spPr>
      </p:pic>
      <p:sp>
        <p:nvSpPr>
          <p:cNvPr id="35842" name="Text Box 3">
            <a:extLst>
              <a:ext uri="{FF2B5EF4-FFF2-40B4-BE49-F238E27FC236}">
                <a16:creationId xmlns:a16="http://schemas.microsoft.com/office/drawing/2014/main" id="{6380015A-336B-A643-1B8B-1C6328713E19}"/>
              </a:ext>
            </a:extLst>
          </p:cNvPr>
          <p:cNvSpPr txBox="1">
            <a:spLocks noChangeArrowheads="1"/>
          </p:cNvSpPr>
          <p:nvPr/>
        </p:nvSpPr>
        <p:spPr bwMode="auto">
          <a:xfrm>
            <a:off x="6541828" y="3984768"/>
            <a:ext cx="5098517"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i="1" dirty="0"/>
              <a:t>L’animal peut déverrouiller le monde intérieur de l’enfant par ses effets anxiolytiques et la sécurité affective qu’il installe.</a:t>
            </a:r>
          </a:p>
          <a:p>
            <a:pPr>
              <a:spcBef>
                <a:spcPct val="50000"/>
              </a:spcBef>
            </a:pPr>
            <a:r>
              <a:rPr lang="fr-FR" altLang="fr-FR" i="1" dirty="0"/>
              <a:t>L’animal structure et rend les compétences-socles de l’enfant lisible et fonctionnelles.</a:t>
            </a:r>
          </a:p>
          <a:p>
            <a:pPr>
              <a:spcBef>
                <a:spcPct val="50000"/>
              </a:spcBef>
            </a:pPr>
            <a:r>
              <a:rPr lang="fr-FR" altLang="fr-FR" i="1" dirty="0"/>
              <a:t>L’animal stimule l’imaginaire, les processus cognitifs et la créativité. </a:t>
            </a:r>
          </a:p>
        </p:txBody>
      </p:sp>
      <p:sp>
        <p:nvSpPr>
          <p:cNvPr id="35843" name="Text Box 4">
            <a:extLst>
              <a:ext uri="{FF2B5EF4-FFF2-40B4-BE49-F238E27FC236}">
                <a16:creationId xmlns:a16="http://schemas.microsoft.com/office/drawing/2014/main" id="{A2845384-AC63-C6D2-7968-525DA42AF0FF}"/>
              </a:ext>
            </a:extLst>
          </p:cNvPr>
          <p:cNvSpPr txBox="1">
            <a:spLocks noChangeArrowheads="1"/>
          </p:cNvSpPr>
          <p:nvPr/>
        </p:nvSpPr>
        <p:spPr bwMode="auto">
          <a:xfrm>
            <a:off x="551655" y="2858364"/>
            <a:ext cx="3455987"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i="1" dirty="0"/>
              <a:t>Communication au sein d’une espèce et entre espèces </a:t>
            </a:r>
          </a:p>
          <a:p>
            <a:pPr>
              <a:spcBef>
                <a:spcPct val="50000"/>
              </a:spcBef>
            </a:pPr>
            <a:r>
              <a:rPr lang="fr-FR" altLang="fr-FR" sz="2000" b="1" i="1" dirty="0">
                <a:solidFill>
                  <a:schemeClr val="accent2"/>
                </a:solidFill>
              </a:rPr>
              <a:t>Attention visuelle soutenue </a:t>
            </a:r>
          </a:p>
          <a:p>
            <a:pPr>
              <a:spcBef>
                <a:spcPct val="50000"/>
              </a:spcBef>
            </a:pPr>
            <a:r>
              <a:rPr lang="fr-FR" altLang="fr-FR" sz="2000" b="1" i="1" dirty="0">
                <a:solidFill>
                  <a:schemeClr val="accent2"/>
                </a:solidFill>
              </a:rPr>
              <a:t>Élan à l’interaction </a:t>
            </a:r>
          </a:p>
          <a:p>
            <a:pPr>
              <a:spcBef>
                <a:spcPct val="50000"/>
              </a:spcBef>
            </a:pPr>
            <a:r>
              <a:rPr lang="fr-FR" altLang="fr-FR" sz="2000" b="1" i="1" dirty="0">
                <a:solidFill>
                  <a:schemeClr val="accent2"/>
                </a:solidFill>
              </a:rPr>
              <a:t>Imitation </a:t>
            </a:r>
          </a:p>
          <a:p>
            <a:pPr>
              <a:spcBef>
                <a:spcPct val="50000"/>
              </a:spcBef>
            </a:pPr>
            <a:r>
              <a:rPr lang="fr-FR" altLang="fr-FR" sz="2000" b="1" i="1" dirty="0">
                <a:solidFill>
                  <a:schemeClr val="accent2"/>
                </a:solidFill>
              </a:rPr>
              <a:t>Comportements affiliatifs</a:t>
            </a:r>
          </a:p>
          <a:p>
            <a:pPr>
              <a:spcBef>
                <a:spcPct val="50000"/>
              </a:spcBef>
            </a:pPr>
            <a:r>
              <a:rPr lang="fr-FR" altLang="fr-FR" sz="2000" b="1" i="1" dirty="0">
                <a:solidFill>
                  <a:schemeClr val="accent2"/>
                </a:solidFill>
              </a:rPr>
              <a:t>Organisation du geste </a:t>
            </a:r>
          </a:p>
        </p:txBody>
      </p:sp>
      <p:sp>
        <p:nvSpPr>
          <p:cNvPr id="35844" name="Text Box 5">
            <a:extLst>
              <a:ext uri="{FF2B5EF4-FFF2-40B4-BE49-F238E27FC236}">
                <a16:creationId xmlns:a16="http://schemas.microsoft.com/office/drawing/2014/main" id="{0D586B03-1A96-5D9E-1085-19AF0C5AF050}"/>
              </a:ext>
            </a:extLst>
          </p:cNvPr>
          <p:cNvSpPr txBox="1">
            <a:spLocks noChangeArrowheads="1"/>
          </p:cNvSpPr>
          <p:nvPr/>
        </p:nvSpPr>
        <p:spPr bwMode="auto">
          <a:xfrm>
            <a:off x="331262" y="361386"/>
            <a:ext cx="8497888" cy="196977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spcBef>
                <a:spcPct val="50000"/>
              </a:spcBef>
              <a:buAutoNum type="arabicParenR" startAt="3"/>
            </a:pPr>
            <a:r>
              <a:rPr lang="fr-FR" altLang="fr-FR" sz="3200" b="1" dirty="0">
                <a:solidFill>
                  <a:schemeClr val="accent1"/>
                </a:solidFill>
              </a:rPr>
              <a:t>Je m’appuie sur mes compétences socles </a:t>
            </a:r>
          </a:p>
          <a:p>
            <a:pPr>
              <a:spcBef>
                <a:spcPct val="50000"/>
              </a:spcBef>
            </a:pPr>
            <a:r>
              <a:rPr lang="fr-FR" altLang="fr-FR" sz="2000" dirty="0">
                <a:solidFill>
                  <a:schemeClr val="accent1"/>
                </a:solidFill>
              </a:rPr>
              <a:t>	Tu t’appuies sur tes compétences socles </a:t>
            </a:r>
          </a:p>
          <a:p>
            <a:pPr>
              <a:spcBef>
                <a:spcPct val="50000"/>
              </a:spcBef>
            </a:pPr>
            <a:r>
              <a:rPr lang="fr-FR" altLang="fr-FR" sz="2000" dirty="0">
                <a:solidFill>
                  <a:schemeClr val="accent1"/>
                </a:solidFill>
              </a:rPr>
              <a:t>		Il s’appuie sur ses compétences socles </a:t>
            </a:r>
          </a:p>
          <a:p>
            <a:pPr>
              <a:spcBef>
                <a:spcPct val="50000"/>
              </a:spcBef>
            </a:pPr>
            <a:r>
              <a:rPr lang="fr-FR" altLang="fr-FR" sz="2000" dirty="0">
                <a:solidFill>
                  <a:schemeClr val="accent1"/>
                </a:solidFill>
              </a:rPr>
              <a:t>			Nous nous appuyons sur nos compétences socles ……</a:t>
            </a:r>
          </a:p>
        </p:txBody>
      </p:sp>
      <p:sp>
        <p:nvSpPr>
          <p:cNvPr id="35845" name="Rectangle 1">
            <a:extLst>
              <a:ext uri="{FF2B5EF4-FFF2-40B4-BE49-F238E27FC236}">
                <a16:creationId xmlns:a16="http://schemas.microsoft.com/office/drawing/2014/main" id="{FF69AD4B-7078-04FB-FF8F-53114BDAF991}"/>
              </a:ext>
            </a:extLst>
          </p:cNvPr>
          <p:cNvSpPr>
            <a:spLocks noChangeArrowheads="1"/>
          </p:cNvSpPr>
          <p:nvPr/>
        </p:nvSpPr>
        <p:spPr bwMode="auto">
          <a:xfrm>
            <a:off x="9429495" y="509136"/>
            <a:ext cx="1925106" cy="2919864"/>
          </a:xfrm>
          <a:prstGeom prst="rect">
            <a:avLst/>
          </a:prstGeom>
          <a:noFill/>
          <a:ln w="158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5846" name="ZoneTexte 1">
            <a:extLst>
              <a:ext uri="{FF2B5EF4-FFF2-40B4-BE49-F238E27FC236}">
                <a16:creationId xmlns:a16="http://schemas.microsoft.com/office/drawing/2014/main" id="{1D22D67B-CD9F-443D-083C-41534CA0FE20}"/>
              </a:ext>
            </a:extLst>
          </p:cNvPr>
          <p:cNvSpPr txBox="1">
            <a:spLocks noChangeArrowheads="1"/>
          </p:cNvSpPr>
          <p:nvPr/>
        </p:nvSpPr>
        <p:spPr bwMode="auto">
          <a:xfrm>
            <a:off x="4145493" y="3648074"/>
            <a:ext cx="1361014" cy="1815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fr-FR" altLang="fr-FR" sz="1600" dirty="0"/>
              <a:t>Chien </a:t>
            </a:r>
          </a:p>
          <a:p>
            <a:r>
              <a:rPr lang="fr-FR" altLang="fr-FR" sz="1600" dirty="0"/>
              <a:t>Chat</a:t>
            </a:r>
          </a:p>
          <a:p>
            <a:r>
              <a:rPr lang="fr-FR" altLang="fr-FR" sz="1600" dirty="0"/>
              <a:t>Cheval </a:t>
            </a:r>
          </a:p>
          <a:p>
            <a:r>
              <a:rPr lang="fr-FR" altLang="fr-FR" sz="1600" dirty="0"/>
              <a:t>Perroquet </a:t>
            </a:r>
          </a:p>
          <a:p>
            <a:r>
              <a:rPr lang="fr-FR" altLang="fr-FR" sz="1600" dirty="0"/>
              <a:t>Dauphin </a:t>
            </a:r>
          </a:p>
          <a:p>
            <a:r>
              <a:rPr lang="fr-FR" altLang="fr-FR" sz="1600" dirty="0"/>
              <a:t>……</a:t>
            </a:r>
          </a:p>
          <a:p>
            <a:r>
              <a:rPr lang="fr-FR" altLang="fr-FR" sz="1600" dirty="0"/>
              <a:t>Singe capucin </a:t>
            </a:r>
          </a:p>
        </p:txBody>
      </p:sp>
      <p:cxnSp>
        <p:nvCxnSpPr>
          <p:cNvPr id="35847" name="Connecteur droit 3">
            <a:extLst>
              <a:ext uri="{FF2B5EF4-FFF2-40B4-BE49-F238E27FC236}">
                <a16:creationId xmlns:a16="http://schemas.microsoft.com/office/drawing/2014/main" id="{BB3FA8E9-2095-4FFA-5975-736A445D5F50}"/>
              </a:ext>
            </a:extLst>
          </p:cNvPr>
          <p:cNvCxnSpPr>
            <a:cxnSpLocks noChangeShapeType="1"/>
          </p:cNvCxnSpPr>
          <p:nvPr/>
        </p:nvCxnSpPr>
        <p:spPr bwMode="auto">
          <a:xfrm flipH="1">
            <a:off x="4292600" y="5130150"/>
            <a:ext cx="977898" cy="430119"/>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cxnSp>
        <p:nvCxnSpPr>
          <p:cNvPr id="35848" name="Connecteur droit 5">
            <a:extLst>
              <a:ext uri="{FF2B5EF4-FFF2-40B4-BE49-F238E27FC236}">
                <a16:creationId xmlns:a16="http://schemas.microsoft.com/office/drawing/2014/main" id="{31161614-8C9A-8394-C5A9-50B1BC74AE0B}"/>
              </a:ext>
            </a:extLst>
          </p:cNvPr>
          <p:cNvCxnSpPr>
            <a:cxnSpLocks noChangeShapeType="1"/>
          </p:cNvCxnSpPr>
          <p:nvPr/>
        </p:nvCxnSpPr>
        <p:spPr bwMode="auto">
          <a:xfrm>
            <a:off x="4292600" y="5130150"/>
            <a:ext cx="965200" cy="359206"/>
          </a:xfrm>
          <a:prstGeom prst="line">
            <a:avLst/>
          </a:prstGeom>
          <a:noFill/>
          <a:ln w="28575" algn="ctr">
            <a:solidFill>
              <a:srgbClr val="00B0F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Bulle rectangulaire 2">
            <a:extLst>
              <a:ext uri="{FF2B5EF4-FFF2-40B4-BE49-F238E27FC236}">
                <a16:creationId xmlns:a16="http://schemas.microsoft.com/office/drawing/2014/main" id="{44EAF3D9-0C1F-0F80-A28B-1A467AE5840A}"/>
              </a:ext>
            </a:extLst>
          </p:cNvPr>
          <p:cNvSpPr>
            <a:spLocks noChangeArrowheads="1"/>
          </p:cNvSpPr>
          <p:nvPr/>
        </p:nvSpPr>
        <p:spPr bwMode="auto">
          <a:xfrm>
            <a:off x="7032626" y="2619376"/>
            <a:ext cx="2735263" cy="1223963"/>
          </a:xfrm>
          <a:prstGeom prst="wedgeRectCallout">
            <a:avLst>
              <a:gd name="adj1" fmla="val -34185"/>
              <a:gd name="adj2" fmla="val 106153"/>
            </a:avLst>
          </a:prstGeom>
          <a:solidFill>
            <a:srgbClr val="FFFFFF"/>
          </a:solidFill>
          <a:ln w="9525">
            <a:solidFill>
              <a:schemeClr val="tx1"/>
            </a:solidFill>
            <a:prstDash val="dash"/>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2770" name="Text Box 4">
            <a:extLst>
              <a:ext uri="{FF2B5EF4-FFF2-40B4-BE49-F238E27FC236}">
                <a16:creationId xmlns:a16="http://schemas.microsoft.com/office/drawing/2014/main" id="{0A8601BB-01AF-65AA-7C59-541C82E9916D}"/>
              </a:ext>
            </a:extLst>
          </p:cNvPr>
          <p:cNvSpPr txBox="1">
            <a:spLocks noChangeArrowheads="1"/>
          </p:cNvSpPr>
          <p:nvPr/>
        </p:nvSpPr>
        <p:spPr bwMode="auto">
          <a:xfrm>
            <a:off x="1703388" y="1296989"/>
            <a:ext cx="86407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fr-FR" altLang="fr-FR" dirty="0"/>
              <a:t>Anthropologie / écologie des relations : soi / non-soi  - humain / non-humain</a:t>
            </a:r>
          </a:p>
          <a:p>
            <a:pPr algn="ctr" eaLnBrk="1" hangingPunct="1">
              <a:spcBef>
                <a:spcPct val="50000"/>
              </a:spcBef>
              <a:buClr>
                <a:srgbClr val="000000"/>
              </a:buClr>
              <a:buSzPct val="100000"/>
              <a:buFont typeface="Times New Roman" panose="02020603050405020304" pitchFamily="18" charset="0"/>
              <a:buNone/>
            </a:pPr>
            <a:endParaRPr lang="fr-FR" altLang="fr-FR" dirty="0"/>
          </a:p>
        </p:txBody>
      </p:sp>
      <p:sp>
        <p:nvSpPr>
          <p:cNvPr id="115719" name="Text Box 7">
            <a:extLst>
              <a:ext uri="{FF2B5EF4-FFF2-40B4-BE49-F238E27FC236}">
                <a16:creationId xmlns:a16="http://schemas.microsoft.com/office/drawing/2014/main" id="{005A8EEB-559B-A79A-812D-3E693C667C73}"/>
              </a:ext>
            </a:extLst>
          </p:cNvPr>
          <p:cNvSpPr txBox="1">
            <a:spLocks noChangeArrowheads="1"/>
          </p:cNvSpPr>
          <p:nvPr/>
        </p:nvSpPr>
        <p:spPr bwMode="auto">
          <a:xfrm>
            <a:off x="1774826" y="2403476"/>
            <a:ext cx="3097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fr-FR" altLang="fr-FR" b="1"/>
              <a:t>Continuité des esprits </a:t>
            </a:r>
          </a:p>
        </p:txBody>
      </p:sp>
      <p:pic>
        <p:nvPicPr>
          <p:cNvPr id="32772" name="Picture 9">
            <a:extLst>
              <a:ext uri="{FF2B5EF4-FFF2-40B4-BE49-F238E27FC236}">
                <a16:creationId xmlns:a16="http://schemas.microsoft.com/office/drawing/2014/main" id="{E8B1F300-5DAD-59A0-E6B1-24E741899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4" r="2313" b="24225"/>
          <a:stretch>
            <a:fillRect/>
          </a:stretch>
        </p:blipFill>
        <p:spPr bwMode="auto">
          <a:xfrm>
            <a:off x="7032626" y="2619376"/>
            <a:ext cx="27225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rme libre 6">
            <a:extLst>
              <a:ext uri="{FF2B5EF4-FFF2-40B4-BE49-F238E27FC236}">
                <a16:creationId xmlns:a16="http://schemas.microsoft.com/office/drawing/2014/main" id="{DD164E7A-3D2B-FBEF-A238-58E38050FB1E}"/>
              </a:ext>
            </a:extLst>
          </p:cNvPr>
          <p:cNvSpPr>
            <a:spLocks/>
          </p:cNvSpPr>
          <p:nvPr/>
        </p:nvSpPr>
        <p:spPr bwMode="auto">
          <a:xfrm flipH="1">
            <a:off x="6959601" y="4708525"/>
            <a:ext cx="792163" cy="1079500"/>
          </a:xfrm>
          <a:custGeom>
            <a:avLst/>
            <a:gdLst>
              <a:gd name="T0" fmla="*/ 472565 w 719150"/>
              <a:gd name="T1" fmla="*/ 250128 h 1132071"/>
              <a:gd name="T2" fmla="*/ 533391 w 719150"/>
              <a:gd name="T3" fmla="*/ 131647 h 1132071"/>
              <a:gd name="T4" fmla="*/ 426946 w 719150"/>
              <a:gd name="T5" fmla="*/ 26330 h 1132071"/>
              <a:gd name="T6" fmla="*/ 290088 w 719150"/>
              <a:gd name="T7" fmla="*/ 13165 h 1132071"/>
              <a:gd name="T8" fmla="*/ 290088 w 719150"/>
              <a:gd name="T9" fmla="*/ 250128 h 1132071"/>
              <a:gd name="T10" fmla="*/ 381327 w 719150"/>
              <a:gd name="T11" fmla="*/ 342281 h 1132071"/>
              <a:gd name="T12" fmla="*/ 457358 w 719150"/>
              <a:gd name="T13" fmla="*/ 408104 h 1132071"/>
              <a:gd name="T14" fmla="*/ 472565 w 719150"/>
              <a:gd name="T15" fmla="*/ 724055 h 1132071"/>
              <a:gd name="T16" fmla="*/ 426946 w 719150"/>
              <a:gd name="T17" fmla="*/ 789878 h 1132071"/>
              <a:gd name="T18" fmla="*/ 366120 w 719150"/>
              <a:gd name="T19" fmla="*/ 947853 h 1132071"/>
              <a:gd name="T20" fmla="*/ 320501 w 719150"/>
              <a:gd name="T21" fmla="*/ 1013677 h 1132071"/>
              <a:gd name="T22" fmla="*/ 259675 w 719150"/>
              <a:gd name="T23" fmla="*/ 1079500 h 1132071"/>
              <a:gd name="T24" fmla="*/ 350913 w 719150"/>
              <a:gd name="T25" fmla="*/ 855701 h 1132071"/>
              <a:gd name="T26" fmla="*/ 487771 w 719150"/>
              <a:gd name="T27" fmla="*/ 776714 h 1132071"/>
              <a:gd name="T28" fmla="*/ 579010 w 719150"/>
              <a:gd name="T29" fmla="*/ 737220 h 1132071"/>
              <a:gd name="T30" fmla="*/ 700661 w 719150"/>
              <a:gd name="T31" fmla="*/ 908359 h 1132071"/>
              <a:gd name="T32" fmla="*/ 746281 w 719150"/>
              <a:gd name="T33" fmla="*/ 987348 h 1132071"/>
              <a:gd name="T34" fmla="*/ 761488 w 719150"/>
              <a:gd name="T35" fmla="*/ 921524 h 1132071"/>
              <a:gd name="T36" fmla="*/ 685455 w 719150"/>
              <a:gd name="T37" fmla="*/ 803042 h 1132071"/>
              <a:gd name="T38" fmla="*/ 366120 w 719150"/>
              <a:gd name="T39" fmla="*/ 776714 h 1132071"/>
              <a:gd name="T40" fmla="*/ 229262 w 719150"/>
              <a:gd name="T41" fmla="*/ 724055 h 1132071"/>
              <a:gd name="T42" fmla="*/ 442153 w 719150"/>
              <a:gd name="T43" fmla="*/ 618738 h 1132071"/>
              <a:gd name="T44" fmla="*/ 502978 w 719150"/>
              <a:gd name="T45" fmla="*/ 552914 h 1132071"/>
              <a:gd name="T46" fmla="*/ 579010 w 719150"/>
              <a:gd name="T47" fmla="*/ 500256 h 1132071"/>
              <a:gd name="T48" fmla="*/ 624630 w 719150"/>
              <a:gd name="T49" fmla="*/ 579244 h 1132071"/>
              <a:gd name="T50" fmla="*/ 731075 w 719150"/>
              <a:gd name="T51" fmla="*/ 776714 h 1132071"/>
              <a:gd name="T52" fmla="*/ 624630 w 719150"/>
              <a:gd name="T53" fmla="*/ 789878 h 1132071"/>
              <a:gd name="T54" fmla="*/ 548598 w 719150"/>
              <a:gd name="T55" fmla="*/ 566079 h 1132071"/>
              <a:gd name="T56" fmla="*/ 502978 w 719150"/>
              <a:gd name="T57" fmla="*/ 447597 h 1132071"/>
              <a:gd name="T58" fmla="*/ 442153 w 719150"/>
              <a:gd name="T59" fmla="*/ 381775 h 1132071"/>
              <a:gd name="T60" fmla="*/ 259675 w 719150"/>
              <a:gd name="T61" fmla="*/ 342281 h 1132071"/>
              <a:gd name="T62" fmla="*/ 594216 w 719150"/>
              <a:gd name="T63" fmla="*/ 329116 h 1132071"/>
              <a:gd name="T64" fmla="*/ 639836 w 719150"/>
              <a:gd name="T65" fmla="*/ 250128 h 1132071"/>
              <a:gd name="T66" fmla="*/ 700661 w 719150"/>
              <a:gd name="T67" fmla="*/ 105317 h 11320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19150" h="1132071">
                <a:moveTo>
                  <a:pt x="332375" y="276115"/>
                </a:moveTo>
                <a:cubicBezTo>
                  <a:pt x="364586" y="271513"/>
                  <a:pt x="399906" y="276861"/>
                  <a:pt x="429009" y="262309"/>
                </a:cubicBezTo>
                <a:cubicBezTo>
                  <a:pt x="442025" y="255801"/>
                  <a:pt x="436306" y="233908"/>
                  <a:pt x="442814" y="220892"/>
                </a:cubicBezTo>
                <a:cubicBezTo>
                  <a:pt x="496337" y="113841"/>
                  <a:pt x="449530" y="242161"/>
                  <a:pt x="484229" y="138058"/>
                </a:cubicBezTo>
                <a:cubicBezTo>
                  <a:pt x="479627" y="124252"/>
                  <a:pt x="477911" y="109120"/>
                  <a:pt x="470424" y="96641"/>
                </a:cubicBezTo>
                <a:cubicBezTo>
                  <a:pt x="459574" y="78557"/>
                  <a:pt x="394840" y="31235"/>
                  <a:pt x="387595" y="27612"/>
                </a:cubicBezTo>
                <a:cubicBezTo>
                  <a:pt x="361564" y="14596"/>
                  <a:pt x="304765" y="0"/>
                  <a:pt x="304765" y="0"/>
                </a:cubicBezTo>
                <a:cubicBezTo>
                  <a:pt x="290960" y="4602"/>
                  <a:pt x="275829" y="6319"/>
                  <a:pt x="263351" y="13806"/>
                </a:cubicBezTo>
                <a:cubicBezTo>
                  <a:pt x="231768" y="32757"/>
                  <a:pt x="232794" y="50258"/>
                  <a:pt x="221936" y="82835"/>
                </a:cubicBezTo>
                <a:cubicBezTo>
                  <a:pt x="225733" y="109412"/>
                  <a:pt x="238084" y="237041"/>
                  <a:pt x="263351" y="262309"/>
                </a:cubicBezTo>
                <a:cubicBezTo>
                  <a:pt x="330016" y="328979"/>
                  <a:pt x="248912" y="244258"/>
                  <a:pt x="318570" y="331338"/>
                </a:cubicBezTo>
                <a:cubicBezTo>
                  <a:pt x="326701" y="341502"/>
                  <a:pt x="338049" y="348786"/>
                  <a:pt x="346180" y="358950"/>
                </a:cubicBezTo>
                <a:cubicBezTo>
                  <a:pt x="356545" y="371907"/>
                  <a:pt x="362058" y="388634"/>
                  <a:pt x="373790" y="400367"/>
                </a:cubicBezTo>
                <a:cubicBezTo>
                  <a:pt x="385522" y="412099"/>
                  <a:pt x="401399" y="418774"/>
                  <a:pt x="415204" y="427978"/>
                </a:cubicBezTo>
                <a:cubicBezTo>
                  <a:pt x="453104" y="541684"/>
                  <a:pt x="438698" y="482000"/>
                  <a:pt x="456619" y="607453"/>
                </a:cubicBezTo>
                <a:cubicBezTo>
                  <a:pt x="445447" y="685664"/>
                  <a:pt x="447606" y="694222"/>
                  <a:pt x="429009" y="759316"/>
                </a:cubicBezTo>
                <a:cubicBezTo>
                  <a:pt x="425011" y="773309"/>
                  <a:pt x="422691" y="788254"/>
                  <a:pt x="415204" y="800733"/>
                </a:cubicBezTo>
                <a:cubicBezTo>
                  <a:pt x="408508" y="811894"/>
                  <a:pt x="396798" y="819141"/>
                  <a:pt x="387595" y="828345"/>
                </a:cubicBezTo>
                <a:lnTo>
                  <a:pt x="346180" y="952596"/>
                </a:lnTo>
                <a:cubicBezTo>
                  <a:pt x="341578" y="966402"/>
                  <a:pt x="342665" y="983723"/>
                  <a:pt x="332375" y="994013"/>
                </a:cubicBezTo>
                <a:lnTo>
                  <a:pt x="304765" y="1021625"/>
                </a:lnTo>
                <a:cubicBezTo>
                  <a:pt x="300164" y="1035431"/>
                  <a:pt x="298448" y="1050563"/>
                  <a:pt x="290961" y="1063042"/>
                </a:cubicBezTo>
                <a:cubicBezTo>
                  <a:pt x="284265" y="1074203"/>
                  <a:pt x="271482" y="1080490"/>
                  <a:pt x="263351" y="1090654"/>
                </a:cubicBezTo>
                <a:cubicBezTo>
                  <a:pt x="252986" y="1103611"/>
                  <a:pt x="244944" y="1118265"/>
                  <a:pt x="235741" y="1132071"/>
                </a:cubicBezTo>
                <a:cubicBezTo>
                  <a:pt x="244944" y="1095256"/>
                  <a:pt x="252926" y="1058113"/>
                  <a:pt x="263351" y="1021625"/>
                </a:cubicBezTo>
                <a:cubicBezTo>
                  <a:pt x="271674" y="992491"/>
                  <a:pt x="288803" y="923421"/>
                  <a:pt x="318570" y="897373"/>
                </a:cubicBezTo>
                <a:cubicBezTo>
                  <a:pt x="343543" y="875521"/>
                  <a:pt x="373790" y="860558"/>
                  <a:pt x="401400" y="842150"/>
                </a:cubicBezTo>
                <a:cubicBezTo>
                  <a:pt x="415205" y="832946"/>
                  <a:pt x="431082" y="826271"/>
                  <a:pt x="442814" y="814539"/>
                </a:cubicBezTo>
                <a:lnTo>
                  <a:pt x="470424" y="786927"/>
                </a:lnTo>
                <a:cubicBezTo>
                  <a:pt x="502111" y="691862"/>
                  <a:pt x="490427" y="667465"/>
                  <a:pt x="525643" y="773122"/>
                </a:cubicBezTo>
                <a:cubicBezTo>
                  <a:pt x="531643" y="791123"/>
                  <a:pt x="530963" y="811374"/>
                  <a:pt x="539448" y="828345"/>
                </a:cubicBezTo>
                <a:cubicBezTo>
                  <a:pt x="572472" y="894396"/>
                  <a:pt x="590634" y="907145"/>
                  <a:pt x="636082" y="952596"/>
                </a:cubicBezTo>
                <a:cubicBezTo>
                  <a:pt x="640684" y="971004"/>
                  <a:pt x="641402" y="990848"/>
                  <a:pt x="649887" y="1007819"/>
                </a:cubicBezTo>
                <a:cubicBezTo>
                  <a:pt x="655708" y="1019461"/>
                  <a:pt x="670277" y="1024601"/>
                  <a:pt x="677497" y="1035431"/>
                </a:cubicBezTo>
                <a:cubicBezTo>
                  <a:pt x="688912" y="1052555"/>
                  <a:pt x="695904" y="1072246"/>
                  <a:pt x="705107" y="1090654"/>
                </a:cubicBezTo>
                <a:cubicBezTo>
                  <a:pt x="730416" y="1014721"/>
                  <a:pt x="718912" y="1076848"/>
                  <a:pt x="691302" y="966402"/>
                </a:cubicBezTo>
                <a:cubicBezTo>
                  <a:pt x="677437" y="910940"/>
                  <a:pt x="684555" y="913100"/>
                  <a:pt x="649887" y="869762"/>
                </a:cubicBezTo>
                <a:cubicBezTo>
                  <a:pt x="641756" y="859598"/>
                  <a:pt x="634240" y="847277"/>
                  <a:pt x="622277" y="842150"/>
                </a:cubicBezTo>
                <a:cubicBezTo>
                  <a:pt x="600711" y="832907"/>
                  <a:pt x="576611" y="830570"/>
                  <a:pt x="553253" y="828345"/>
                </a:cubicBezTo>
                <a:cubicBezTo>
                  <a:pt x="479816" y="821351"/>
                  <a:pt x="405890" y="820666"/>
                  <a:pt x="332375" y="814539"/>
                </a:cubicBezTo>
                <a:cubicBezTo>
                  <a:pt x="295404" y="811458"/>
                  <a:pt x="258749" y="805335"/>
                  <a:pt x="221936" y="800733"/>
                </a:cubicBezTo>
                <a:cubicBezTo>
                  <a:pt x="217334" y="786927"/>
                  <a:pt x="205739" y="773670"/>
                  <a:pt x="208131" y="759316"/>
                </a:cubicBezTo>
                <a:cubicBezTo>
                  <a:pt x="217139" y="705266"/>
                  <a:pt x="280945" y="702830"/>
                  <a:pt x="318570" y="690287"/>
                </a:cubicBezTo>
                <a:cubicBezTo>
                  <a:pt x="375726" y="671234"/>
                  <a:pt x="347877" y="684553"/>
                  <a:pt x="401400" y="648870"/>
                </a:cubicBezTo>
                <a:cubicBezTo>
                  <a:pt x="410603" y="635064"/>
                  <a:pt x="418645" y="620409"/>
                  <a:pt x="429009" y="607453"/>
                </a:cubicBezTo>
                <a:cubicBezTo>
                  <a:pt x="437140" y="597289"/>
                  <a:pt x="449923" y="591002"/>
                  <a:pt x="456619" y="579841"/>
                </a:cubicBezTo>
                <a:cubicBezTo>
                  <a:pt x="464106" y="567362"/>
                  <a:pt x="459061" y="547515"/>
                  <a:pt x="470424" y="538424"/>
                </a:cubicBezTo>
                <a:cubicBezTo>
                  <a:pt x="485239" y="526571"/>
                  <a:pt x="507237" y="529220"/>
                  <a:pt x="525643" y="524618"/>
                </a:cubicBezTo>
                <a:cubicBezTo>
                  <a:pt x="530245" y="543026"/>
                  <a:pt x="530963" y="562870"/>
                  <a:pt x="539448" y="579841"/>
                </a:cubicBezTo>
                <a:cubicBezTo>
                  <a:pt x="545269" y="591483"/>
                  <a:pt x="559249" y="597040"/>
                  <a:pt x="567058" y="607453"/>
                </a:cubicBezTo>
                <a:cubicBezTo>
                  <a:pt x="660716" y="732339"/>
                  <a:pt x="586568" y="654575"/>
                  <a:pt x="649887" y="717899"/>
                </a:cubicBezTo>
                <a:cubicBezTo>
                  <a:pt x="654489" y="750112"/>
                  <a:pt x="663692" y="781999"/>
                  <a:pt x="663692" y="814539"/>
                </a:cubicBezTo>
                <a:cubicBezTo>
                  <a:pt x="663692" y="829091"/>
                  <a:pt x="664293" y="853898"/>
                  <a:pt x="649887" y="855956"/>
                </a:cubicBezTo>
                <a:cubicBezTo>
                  <a:pt x="621076" y="860072"/>
                  <a:pt x="567058" y="828345"/>
                  <a:pt x="567058" y="828345"/>
                </a:cubicBezTo>
                <a:cubicBezTo>
                  <a:pt x="532940" y="725986"/>
                  <a:pt x="552464" y="771543"/>
                  <a:pt x="511838" y="690287"/>
                </a:cubicBezTo>
                <a:cubicBezTo>
                  <a:pt x="507237" y="658074"/>
                  <a:pt x="505350" y="625354"/>
                  <a:pt x="498034" y="593647"/>
                </a:cubicBezTo>
                <a:cubicBezTo>
                  <a:pt x="491490" y="565287"/>
                  <a:pt x="479627" y="538424"/>
                  <a:pt x="470424" y="510813"/>
                </a:cubicBezTo>
                <a:lnTo>
                  <a:pt x="456619" y="469395"/>
                </a:lnTo>
                <a:cubicBezTo>
                  <a:pt x="452017" y="455589"/>
                  <a:pt x="454922" y="436051"/>
                  <a:pt x="442814" y="427978"/>
                </a:cubicBezTo>
                <a:cubicBezTo>
                  <a:pt x="429009" y="418774"/>
                  <a:pt x="416240" y="407787"/>
                  <a:pt x="401400" y="400367"/>
                </a:cubicBezTo>
                <a:cubicBezTo>
                  <a:pt x="388385" y="393859"/>
                  <a:pt x="373977" y="390559"/>
                  <a:pt x="359985" y="386561"/>
                </a:cubicBezTo>
                <a:cubicBezTo>
                  <a:pt x="314491" y="373562"/>
                  <a:pt x="283192" y="368440"/>
                  <a:pt x="235741" y="358950"/>
                </a:cubicBezTo>
                <a:cubicBezTo>
                  <a:pt x="162115" y="363552"/>
                  <a:pt x="-58907" y="372755"/>
                  <a:pt x="14863" y="372755"/>
                </a:cubicBezTo>
                <a:cubicBezTo>
                  <a:pt x="469922" y="372755"/>
                  <a:pt x="349034" y="408622"/>
                  <a:pt x="539448" y="345144"/>
                </a:cubicBezTo>
                <a:cubicBezTo>
                  <a:pt x="548651" y="331338"/>
                  <a:pt x="559638" y="318568"/>
                  <a:pt x="567058" y="303727"/>
                </a:cubicBezTo>
                <a:cubicBezTo>
                  <a:pt x="573566" y="290711"/>
                  <a:pt x="572791" y="274418"/>
                  <a:pt x="580863" y="262309"/>
                </a:cubicBezTo>
                <a:cubicBezTo>
                  <a:pt x="591692" y="246064"/>
                  <a:pt x="608472" y="234698"/>
                  <a:pt x="622277" y="220892"/>
                </a:cubicBezTo>
                <a:cubicBezTo>
                  <a:pt x="640546" y="147811"/>
                  <a:pt x="636082" y="184643"/>
                  <a:pt x="636082" y="110446"/>
                </a:cubicBezTo>
              </a:path>
            </a:pathLst>
          </a:custGeom>
          <a:solidFill>
            <a:srgbClr val="3366FF"/>
          </a:solidFill>
          <a:ln w="25400" cap="flat" cmpd="sng">
            <a:solidFill>
              <a:schemeClr val="accent1"/>
            </a:solidFill>
            <a:prstDash val="solid"/>
            <a:round/>
            <a:headEnd/>
            <a:tailEnd/>
          </a:ln>
          <a:effectLst>
            <a:outerShdw blurRad="40000" dist="20000" dir="5400000" rotWithShape="0">
              <a:srgbClr val="000000">
                <a:alpha val="37999"/>
              </a:srgbClr>
            </a:outerShdw>
          </a:effectLst>
        </p:spPr>
        <p:txBody>
          <a:bodyPr anchor="ctr"/>
          <a:lstStyle/>
          <a:p>
            <a:pPr eaLnBrk="1" hangingPunct="1">
              <a:buClr>
                <a:srgbClr val="000000"/>
              </a:buClr>
              <a:buSzPct val="100000"/>
              <a:buFont typeface="Times New Roman" panose="02020603050405020304" pitchFamily="18" charset="0"/>
              <a:buNone/>
              <a:defRPr/>
            </a:pPr>
            <a:endParaRPr lang="fr-FR"/>
          </a:p>
        </p:txBody>
      </p:sp>
      <p:pic>
        <p:nvPicPr>
          <p:cNvPr id="32774" name="Picture 13">
            <a:extLst>
              <a:ext uri="{FF2B5EF4-FFF2-40B4-BE49-F238E27FC236}">
                <a16:creationId xmlns:a16="http://schemas.microsoft.com/office/drawing/2014/main" id="{4B5AFFF5-7098-E17C-E93F-796C0B457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4635501"/>
            <a:ext cx="1728788"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3" name="Bulle ronde 3">
            <a:extLst>
              <a:ext uri="{FF2B5EF4-FFF2-40B4-BE49-F238E27FC236}">
                <a16:creationId xmlns:a16="http://schemas.microsoft.com/office/drawing/2014/main" id="{D3488238-B36D-F613-E5C1-B42B37CDA871}"/>
              </a:ext>
            </a:extLst>
          </p:cNvPr>
          <p:cNvSpPr>
            <a:spLocks noChangeArrowheads="1"/>
          </p:cNvSpPr>
          <p:nvPr/>
        </p:nvSpPr>
        <p:spPr bwMode="auto">
          <a:xfrm>
            <a:off x="4440239" y="3267076"/>
            <a:ext cx="1595437" cy="347663"/>
          </a:xfrm>
          <a:prstGeom prst="wedgeEllipseCallout">
            <a:avLst>
              <a:gd name="adj1" fmla="val 117218"/>
              <a:gd name="adj2" fmla="val 337931"/>
            </a:avLst>
          </a:prstGeom>
          <a:solidFill>
            <a:srgbClr val="FFFFFF"/>
          </a:solidFill>
          <a:ln w="9525">
            <a:solidFill>
              <a:schemeClr val="tx1"/>
            </a:solidFill>
            <a:prstDash val="dash"/>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26634" name="Bulle ronde 4">
            <a:extLst>
              <a:ext uri="{FF2B5EF4-FFF2-40B4-BE49-F238E27FC236}">
                <a16:creationId xmlns:a16="http://schemas.microsoft.com/office/drawing/2014/main" id="{33678CA9-9E58-8489-73A0-DC58228FF00B}"/>
              </a:ext>
            </a:extLst>
          </p:cNvPr>
          <p:cNvSpPr>
            <a:spLocks noChangeArrowheads="1"/>
          </p:cNvSpPr>
          <p:nvPr/>
        </p:nvSpPr>
        <p:spPr bwMode="auto">
          <a:xfrm>
            <a:off x="4440239" y="3267076"/>
            <a:ext cx="1595437" cy="396875"/>
          </a:xfrm>
          <a:prstGeom prst="wedgeEllipseCallout">
            <a:avLst>
              <a:gd name="adj1" fmla="val 15699"/>
              <a:gd name="adj2" fmla="val 262458"/>
            </a:avLst>
          </a:prstGeom>
          <a:solidFill>
            <a:srgbClr val="FFFFFF"/>
          </a:solidFill>
          <a:ln w="9525">
            <a:solidFill>
              <a:schemeClr val="tx1"/>
            </a:solidFill>
            <a:prstDash val="dash"/>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2777" name="Rectangle 5">
            <a:extLst>
              <a:ext uri="{FF2B5EF4-FFF2-40B4-BE49-F238E27FC236}">
                <a16:creationId xmlns:a16="http://schemas.microsoft.com/office/drawing/2014/main" id="{97F78289-C5DA-907E-6C35-FF167D843EC7}"/>
              </a:ext>
            </a:extLst>
          </p:cNvPr>
          <p:cNvSpPr>
            <a:spLocks noChangeArrowheads="1"/>
          </p:cNvSpPr>
          <p:nvPr/>
        </p:nvSpPr>
        <p:spPr bwMode="auto">
          <a:xfrm>
            <a:off x="5465763" y="5211764"/>
            <a:ext cx="125412" cy="98425"/>
          </a:xfrm>
          <a:prstGeom prst="rect">
            <a:avLst/>
          </a:prstGeom>
          <a:solidFill>
            <a:srgbClr val="FFFFFF"/>
          </a:solidFill>
          <a:ln w="9525">
            <a:solidFill>
              <a:srgbClr val="FFFFFF"/>
            </a:solidFill>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 name="Rectangle 2">
            <a:extLst>
              <a:ext uri="{FF2B5EF4-FFF2-40B4-BE49-F238E27FC236}">
                <a16:creationId xmlns:a16="http://schemas.microsoft.com/office/drawing/2014/main" id="{4B1C74BB-4408-9373-31CD-5A81E6755CCA}"/>
              </a:ext>
            </a:extLst>
          </p:cNvPr>
          <p:cNvSpPr>
            <a:spLocks noChangeArrowheads="1"/>
          </p:cNvSpPr>
          <p:nvPr/>
        </p:nvSpPr>
        <p:spPr bwMode="auto">
          <a:xfrm>
            <a:off x="1631951" y="2908300"/>
            <a:ext cx="158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fr-FR" altLang="fr-FR">
                <a:solidFill>
                  <a:srgbClr val="000000"/>
                </a:solidFill>
              </a:rPr>
              <a:t>Totémisme </a:t>
            </a:r>
          </a:p>
          <a:p>
            <a:pPr eaLnBrk="1" hangingPunct="1">
              <a:spcBef>
                <a:spcPct val="50000"/>
              </a:spcBef>
              <a:buClr>
                <a:srgbClr val="000000"/>
              </a:buClr>
              <a:buSzPct val="100000"/>
              <a:buFont typeface="Times New Roman" panose="02020603050405020304" pitchFamily="18" charset="0"/>
              <a:buNone/>
            </a:pPr>
            <a:r>
              <a:rPr lang="fr-FR" altLang="fr-FR">
                <a:solidFill>
                  <a:srgbClr val="000000"/>
                </a:solidFill>
              </a:rPr>
              <a:t>Animisme </a:t>
            </a:r>
          </a:p>
          <a:p>
            <a:pPr eaLnBrk="1" hangingPunct="1">
              <a:spcBef>
                <a:spcPct val="50000"/>
              </a:spcBef>
              <a:buClr>
                <a:srgbClr val="000000"/>
              </a:buClr>
              <a:buSzPct val="100000"/>
              <a:buFont typeface="Times New Roman" panose="02020603050405020304" pitchFamily="18" charset="0"/>
              <a:buNone/>
            </a:pPr>
            <a:r>
              <a:rPr lang="fr-FR" altLang="fr-FR">
                <a:solidFill>
                  <a:srgbClr val="000000"/>
                </a:solidFill>
              </a:rPr>
              <a:t>Analogisime </a:t>
            </a:r>
          </a:p>
        </p:txBody>
      </p:sp>
      <p:sp>
        <p:nvSpPr>
          <p:cNvPr id="32779" name="Rectangle 4">
            <a:extLst>
              <a:ext uri="{FF2B5EF4-FFF2-40B4-BE49-F238E27FC236}">
                <a16:creationId xmlns:a16="http://schemas.microsoft.com/office/drawing/2014/main" id="{C299A83E-8304-F8D2-1261-BAF72F9A1125}"/>
              </a:ext>
            </a:extLst>
          </p:cNvPr>
          <p:cNvSpPr>
            <a:spLocks noChangeArrowheads="1"/>
          </p:cNvSpPr>
          <p:nvPr/>
        </p:nvSpPr>
        <p:spPr bwMode="auto">
          <a:xfrm>
            <a:off x="5591176" y="6435725"/>
            <a:ext cx="37133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buClr>
                <a:srgbClr val="000000"/>
              </a:buClr>
              <a:buSzPct val="100000"/>
              <a:buFont typeface="Times New Roman" panose="02020603050405020304" pitchFamily="18" charset="0"/>
              <a:buNone/>
            </a:pPr>
            <a:r>
              <a:rPr lang="fr-FR" altLang="fr-FR"/>
              <a:t>Civilisation occidentale  = naturalisme</a:t>
            </a:r>
          </a:p>
        </p:txBody>
      </p:sp>
      <p:cxnSp>
        <p:nvCxnSpPr>
          <p:cNvPr id="8" name="Connecteur droit avec flèche 7">
            <a:extLst>
              <a:ext uri="{FF2B5EF4-FFF2-40B4-BE49-F238E27FC236}">
                <a16:creationId xmlns:a16="http://schemas.microsoft.com/office/drawing/2014/main" id="{B0C96227-78DB-3F96-AA11-7BD4BA244C85}"/>
              </a:ext>
            </a:extLst>
          </p:cNvPr>
          <p:cNvCxnSpPr>
            <a:cxnSpLocks noChangeShapeType="1"/>
          </p:cNvCxnSpPr>
          <p:nvPr/>
        </p:nvCxnSpPr>
        <p:spPr bwMode="auto">
          <a:xfrm flipV="1">
            <a:off x="3216275" y="2908301"/>
            <a:ext cx="0" cy="33115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1" name="Ellipse 8">
            <a:extLst>
              <a:ext uri="{FF2B5EF4-FFF2-40B4-BE49-F238E27FC236}">
                <a16:creationId xmlns:a16="http://schemas.microsoft.com/office/drawing/2014/main" id="{FAF88A98-9F82-960A-7B54-53FE058DD51F}"/>
              </a:ext>
            </a:extLst>
          </p:cNvPr>
          <p:cNvSpPr>
            <a:spLocks noChangeArrowheads="1"/>
          </p:cNvSpPr>
          <p:nvPr/>
        </p:nvSpPr>
        <p:spPr bwMode="auto">
          <a:xfrm>
            <a:off x="6311900" y="4203701"/>
            <a:ext cx="71438" cy="144463"/>
          </a:xfrm>
          <a:prstGeom prst="ellipse">
            <a:avLst/>
          </a:prstGeom>
          <a:solidFill>
            <a:schemeClr val="bg1"/>
          </a:solidFill>
          <a:ln w="9525">
            <a:solidFill>
              <a:srgbClr val="FFFFFF"/>
            </a:solidFill>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2782" name="Rectangle 9">
            <a:extLst>
              <a:ext uri="{FF2B5EF4-FFF2-40B4-BE49-F238E27FC236}">
                <a16:creationId xmlns:a16="http://schemas.microsoft.com/office/drawing/2014/main" id="{12A27DFC-0FE3-FDF5-9294-AB07A125D68D}"/>
              </a:ext>
            </a:extLst>
          </p:cNvPr>
          <p:cNvSpPr>
            <a:spLocks noChangeArrowheads="1"/>
          </p:cNvSpPr>
          <p:nvPr/>
        </p:nvSpPr>
        <p:spPr bwMode="auto">
          <a:xfrm>
            <a:off x="7843839" y="6003925"/>
            <a:ext cx="2272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b="1">
                <a:solidFill>
                  <a:srgbClr val="000000"/>
                </a:solidFill>
              </a:rPr>
              <a:t> continuité biologique</a:t>
            </a:r>
            <a:endParaRPr lang="fr-FR" altLang="fr-FR" b="1"/>
          </a:p>
        </p:txBody>
      </p:sp>
      <p:cxnSp>
        <p:nvCxnSpPr>
          <p:cNvPr id="32783" name="Connecteur droit avec flèche 11">
            <a:extLst>
              <a:ext uri="{FF2B5EF4-FFF2-40B4-BE49-F238E27FC236}">
                <a16:creationId xmlns:a16="http://schemas.microsoft.com/office/drawing/2014/main" id="{AC5C3E16-5A32-5783-8B2D-657F798AC17C}"/>
              </a:ext>
            </a:extLst>
          </p:cNvPr>
          <p:cNvCxnSpPr>
            <a:cxnSpLocks noChangeShapeType="1"/>
          </p:cNvCxnSpPr>
          <p:nvPr/>
        </p:nvCxnSpPr>
        <p:spPr bwMode="auto">
          <a:xfrm>
            <a:off x="3216275" y="6219825"/>
            <a:ext cx="446405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4" name="Ellipse 15">
            <a:extLst>
              <a:ext uri="{FF2B5EF4-FFF2-40B4-BE49-F238E27FC236}">
                <a16:creationId xmlns:a16="http://schemas.microsoft.com/office/drawing/2014/main" id="{DF7DF494-5CA4-D4CF-7693-38E3F4942918}"/>
              </a:ext>
            </a:extLst>
          </p:cNvPr>
          <p:cNvSpPr>
            <a:spLocks noChangeArrowheads="1"/>
          </p:cNvSpPr>
          <p:nvPr/>
        </p:nvSpPr>
        <p:spPr bwMode="auto">
          <a:xfrm>
            <a:off x="5519738" y="3556001"/>
            <a:ext cx="144462" cy="144463"/>
          </a:xfrm>
          <a:prstGeom prst="ellipse">
            <a:avLst/>
          </a:prstGeom>
          <a:solidFill>
            <a:srgbClr val="FFFFFF"/>
          </a:solidFill>
          <a:ln w="9525">
            <a:solidFill>
              <a:srgbClr val="FFFFFF"/>
            </a:solidFill>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17" name="Ellipse 16">
            <a:extLst>
              <a:ext uri="{FF2B5EF4-FFF2-40B4-BE49-F238E27FC236}">
                <a16:creationId xmlns:a16="http://schemas.microsoft.com/office/drawing/2014/main" id="{84238A57-F2CE-95D5-147C-16EEA09A55EC}"/>
              </a:ext>
            </a:extLst>
          </p:cNvPr>
          <p:cNvSpPr>
            <a:spLocks noChangeArrowheads="1"/>
          </p:cNvSpPr>
          <p:nvPr/>
        </p:nvSpPr>
        <p:spPr bwMode="auto">
          <a:xfrm>
            <a:off x="5016501" y="3411538"/>
            <a:ext cx="574675" cy="144462"/>
          </a:xfrm>
          <a:prstGeom prst="ellipse">
            <a:avLst/>
          </a:prstGeom>
          <a:solidFill>
            <a:srgbClr val="00B8FF"/>
          </a:solidFill>
          <a:ln w="9525">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32786" name="Rectangle 3">
            <a:extLst>
              <a:ext uri="{FF2B5EF4-FFF2-40B4-BE49-F238E27FC236}">
                <a16:creationId xmlns:a16="http://schemas.microsoft.com/office/drawing/2014/main" id="{0C88E9D0-5C75-7DAF-0618-A1C38DA6FEA9}"/>
              </a:ext>
            </a:extLst>
          </p:cNvPr>
          <p:cNvSpPr>
            <a:spLocks noChangeArrowheads="1"/>
          </p:cNvSpPr>
          <p:nvPr/>
        </p:nvSpPr>
        <p:spPr bwMode="auto">
          <a:xfrm>
            <a:off x="1847850" y="17224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sz="1000" i="1" dirty="0">
                <a:solidFill>
                  <a:srgbClr val="800000"/>
                </a:solidFill>
              </a:rPr>
              <a:t> Ph Descola « Par-delà nature et culture » Gallimard. 2005</a:t>
            </a:r>
          </a:p>
        </p:txBody>
      </p:sp>
      <p:sp>
        <p:nvSpPr>
          <p:cNvPr id="2" name="Rectangle 4">
            <a:extLst>
              <a:ext uri="{FF2B5EF4-FFF2-40B4-BE49-F238E27FC236}">
                <a16:creationId xmlns:a16="http://schemas.microsoft.com/office/drawing/2014/main" id="{F11A20F6-5AA4-73D6-93BC-0C61EB0B9ACB}"/>
              </a:ext>
            </a:extLst>
          </p:cNvPr>
          <p:cNvSpPr>
            <a:spLocks noChangeArrowheads="1"/>
          </p:cNvSpPr>
          <p:nvPr/>
        </p:nvSpPr>
        <p:spPr bwMode="auto">
          <a:xfrm>
            <a:off x="558800" y="4762501"/>
            <a:ext cx="23701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
                <a:srgbClr val="000000"/>
              </a:buClr>
              <a:buSzPct val="100000"/>
              <a:buFont typeface="Times New Roman" panose="02020603050405020304" pitchFamily="18" charset="0"/>
              <a:buNone/>
            </a:pPr>
            <a:r>
              <a:rPr lang="fr-FR" altLang="fr-FR" b="1" dirty="0">
                <a:solidFill>
                  <a:srgbClr val="000000"/>
                </a:solidFill>
              </a:rPr>
              <a:t>Travaux anthropologiques de Philippe Descola </a:t>
            </a:r>
          </a:p>
          <a:p>
            <a:pPr algn="ctr" eaLnBrk="1" hangingPunct="1">
              <a:buClr>
                <a:srgbClr val="000000"/>
              </a:buClr>
              <a:buSzPct val="100000"/>
              <a:buFont typeface="Times New Roman" panose="02020603050405020304" pitchFamily="18" charset="0"/>
              <a:buNone/>
            </a:pPr>
            <a:r>
              <a:rPr lang="fr-FR" altLang="fr-FR" b="1" dirty="0">
                <a:solidFill>
                  <a:srgbClr val="000000"/>
                </a:solidFill>
              </a:rPr>
              <a:t>à propos du fondement des civilisations. </a:t>
            </a:r>
          </a:p>
          <a:p>
            <a:pPr algn="ctr" eaLnBrk="1" hangingPunct="1">
              <a:buClr>
                <a:srgbClr val="000000"/>
              </a:buClr>
              <a:buSzPct val="100000"/>
              <a:buFont typeface="Times New Roman" panose="02020603050405020304" pitchFamily="18" charset="0"/>
              <a:buNone/>
            </a:pPr>
            <a:endParaRPr lang="fr-FR" altLang="fr-FR" b="1" dirty="0">
              <a:solidFill>
                <a:srgbClr val="000000"/>
              </a:solidFill>
            </a:endParaRPr>
          </a:p>
        </p:txBody>
      </p:sp>
      <p:sp>
        <p:nvSpPr>
          <p:cNvPr id="4" name="ZoneTexte 3">
            <a:extLst>
              <a:ext uri="{FF2B5EF4-FFF2-40B4-BE49-F238E27FC236}">
                <a16:creationId xmlns:a16="http://schemas.microsoft.com/office/drawing/2014/main" id="{C76A7E50-D9E5-4754-C32F-29DBFFCDA237}"/>
              </a:ext>
            </a:extLst>
          </p:cNvPr>
          <p:cNvSpPr txBox="1"/>
          <p:nvPr/>
        </p:nvSpPr>
        <p:spPr>
          <a:xfrm>
            <a:off x="419100" y="368300"/>
            <a:ext cx="9474389" cy="584775"/>
          </a:xfrm>
          <a:prstGeom prst="rect">
            <a:avLst/>
          </a:prstGeom>
          <a:noFill/>
        </p:spPr>
        <p:txBody>
          <a:bodyPr wrap="none" rtlCol="0">
            <a:spAutoFit/>
          </a:bodyPr>
          <a:lstStyle/>
          <a:p>
            <a:r>
              <a:rPr lang="fr-FR" sz="3200" b="1" dirty="0">
                <a:solidFill>
                  <a:schemeClr val="accent1"/>
                </a:solidFill>
              </a:rPr>
              <a:t>4)  Vous prendrez bien une petite pincée d’animisme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66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P spid="26633" grpId="0" animBg="1"/>
      <p:bldP spid="26634" grpId="0" animBg="1"/>
      <p:bldP spid="26634" grpId="1" animBg="1"/>
      <p:bldP spid="3"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7B9989-F55A-5660-FB37-CD2349067654}"/>
              </a:ext>
            </a:extLst>
          </p:cNvPr>
          <p:cNvSpPr txBox="1"/>
          <p:nvPr/>
        </p:nvSpPr>
        <p:spPr>
          <a:xfrm>
            <a:off x="342900" y="342900"/>
            <a:ext cx="6845144" cy="584775"/>
          </a:xfrm>
          <a:prstGeom prst="rect">
            <a:avLst/>
          </a:prstGeom>
          <a:noFill/>
        </p:spPr>
        <p:txBody>
          <a:bodyPr wrap="none" rtlCol="0">
            <a:spAutoFit/>
          </a:bodyPr>
          <a:lstStyle/>
          <a:p>
            <a:r>
              <a:rPr lang="fr-FR" sz="3200" b="1" dirty="0">
                <a:solidFill>
                  <a:schemeClr val="accent1"/>
                </a:solidFill>
              </a:rPr>
              <a:t>5)  Votre évaluation tue t’elle l’action ? </a:t>
            </a:r>
          </a:p>
        </p:txBody>
      </p:sp>
      <p:pic>
        <p:nvPicPr>
          <p:cNvPr id="3" name="Picture 4" descr="Coloriage chat chaton sur Hugolescargot.com">
            <a:extLst>
              <a:ext uri="{FF2B5EF4-FFF2-40B4-BE49-F238E27FC236}">
                <a16:creationId xmlns:a16="http://schemas.microsoft.com/office/drawing/2014/main" id="{15BF5D80-B216-8EF1-6509-D87E17D529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80" b="22048"/>
          <a:stretch/>
        </p:blipFill>
        <p:spPr bwMode="auto">
          <a:xfrm>
            <a:off x="782104" y="1119632"/>
            <a:ext cx="2423159" cy="21056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oloriage escargot : 20 dessins à imprimer gratuitement | Coloriage escargot,  Escargot dessin, Coloriage">
            <a:extLst>
              <a:ext uri="{FF2B5EF4-FFF2-40B4-BE49-F238E27FC236}">
                <a16:creationId xmlns:a16="http://schemas.microsoft.com/office/drawing/2014/main" id="{41159F85-5930-E710-D85A-DF69B56B9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4" t="20267"/>
          <a:stretch/>
        </p:blipFill>
        <p:spPr bwMode="auto">
          <a:xfrm>
            <a:off x="7538781" y="1379474"/>
            <a:ext cx="1945591" cy="119481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a:extLst>
              <a:ext uri="{FF2B5EF4-FFF2-40B4-BE49-F238E27FC236}">
                <a16:creationId xmlns:a16="http://schemas.microsoft.com/office/drawing/2014/main" id="{D9BF6CCC-F8F0-1217-9E9E-3A3757227365}"/>
              </a:ext>
            </a:extLst>
          </p:cNvPr>
          <p:cNvCxnSpPr/>
          <p:nvPr/>
        </p:nvCxnSpPr>
        <p:spPr>
          <a:xfrm>
            <a:off x="3765472" y="2019300"/>
            <a:ext cx="3213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5DEA72F2-FA65-B6E0-5674-C5D80449E0A5}"/>
              </a:ext>
            </a:extLst>
          </p:cNvPr>
          <p:cNvSpPr txBox="1"/>
          <p:nvPr/>
        </p:nvSpPr>
        <p:spPr>
          <a:xfrm>
            <a:off x="901700" y="3493441"/>
            <a:ext cx="6451600" cy="2893100"/>
          </a:xfrm>
          <a:prstGeom prst="rect">
            <a:avLst/>
          </a:prstGeom>
          <a:noFill/>
        </p:spPr>
        <p:txBody>
          <a:bodyPr wrap="square" rtlCol="0">
            <a:spAutoFit/>
          </a:bodyPr>
          <a:lstStyle/>
          <a:p>
            <a:r>
              <a:rPr lang="fr-FR" sz="2000" b="1" dirty="0">
                <a:solidFill>
                  <a:schemeClr val="accent1"/>
                </a:solidFill>
              </a:rPr>
              <a:t>« La répétition de protocoles trop standardisés risque de gommer la singularité des rencontres, d’ôter aux sujets (humains et animaux) la possibilité d’être agents dans le dispositif, au risque d’en faire disparaitre le potentiel »</a:t>
            </a:r>
          </a:p>
          <a:p>
            <a:endParaRPr lang="fr-FR" sz="2000" b="1" dirty="0">
              <a:solidFill>
                <a:schemeClr val="accent1"/>
              </a:solidFill>
            </a:endParaRPr>
          </a:p>
          <a:p>
            <a:r>
              <a:rPr lang="fr-FR" sz="2000" i="1" dirty="0"/>
              <a:t>Bénédicte De </a:t>
            </a:r>
            <a:r>
              <a:rPr lang="fr-FR" sz="2000" i="1" dirty="0" err="1"/>
              <a:t>Viller</a:t>
            </a:r>
            <a:r>
              <a:rPr lang="fr-FR" sz="2000" i="1" dirty="0"/>
              <a:t>   </a:t>
            </a:r>
          </a:p>
          <a:p>
            <a:endParaRPr lang="fr-FR" sz="2000" b="1" dirty="0"/>
          </a:p>
          <a:p>
            <a:r>
              <a:rPr lang="fr-FR" sz="1400" dirty="0"/>
              <a:t>Qu’appelle-t-on Médiation Animale. </a:t>
            </a:r>
          </a:p>
          <a:p>
            <a:r>
              <a:rPr lang="fr-FR" sz="1400" dirty="0"/>
              <a:t>Dossier Médiation Animale en Psychiatrie</a:t>
            </a:r>
          </a:p>
          <a:p>
            <a:r>
              <a:rPr lang="fr-FR" sz="1400" dirty="0"/>
              <a:t>Revue Santé Mentale – N°255 Février 2021.  </a:t>
            </a:r>
          </a:p>
        </p:txBody>
      </p:sp>
      <p:pic>
        <p:nvPicPr>
          <p:cNvPr id="5" name="Image 4">
            <a:extLst>
              <a:ext uri="{FF2B5EF4-FFF2-40B4-BE49-F238E27FC236}">
                <a16:creationId xmlns:a16="http://schemas.microsoft.com/office/drawing/2014/main" id="{1AA5A59A-2B20-B8C5-E8DC-BC551CFD32B1}"/>
              </a:ext>
            </a:extLst>
          </p:cNvPr>
          <p:cNvPicPr>
            <a:picLocks noChangeAspect="1"/>
          </p:cNvPicPr>
          <p:nvPr/>
        </p:nvPicPr>
        <p:blipFill rotWithShape="1">
          <a:blip r:embed="rId4"/>
          <a:srcRect r="2546" b="1592"/>
          <a:stretch/>
        </p:blipFill>
        <p:spPr>
          <a:xfrm>
            <a:off x="8714777" y="3085591"/>
            <a:ext cx="2575523" cy="3467609"/>
          </a:xfrm>
          <a:prstGeom prst="rect">
            <a:avLst/>
          </a:prstGeom>
        </p:spPr>
      </p:pic>
    </p:spTree>
    <p:extLst>
      <p:ext uri="{BB962C8B-B14F-4D97-AF65-F5344CB8AC3E}">
        <p14:creationId xmlns:p14="http://schemas.microsoft.com/office/powerpoint/2010/main" val="269912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uage Dessin">
            <a:extLst>
              <a:ext uri="{FF2B5EF4-FFF2-40B4-BE49-F238E27FC236}">
                <a16:creationId xmlns:a16="http://schemas.microsoft.com/office/drawing/2014/main" id="{D3F099CB-C06C-4140-B758-D70283912A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8130654" y="2115885"/>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uage Dessin">
            <a:extLst>
              <a:ext uri="{FF2B5EF4-FFF2-40B4-BE49-F238E27FC236}">
                <a16:creationId xmlns:a16="http://schemas.microsoft.com/office/drawing/2014/main" id="{2438A184-6EC1-2B5B-8318-688118485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9963584" y="3664603"/>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uage Dessin">
            <a:extLst>
              <a:ext uri="{FF2B5EF4-FFF2-40B4-BE49-F238E27FC236}">
                <a16:creationId xmlns:a16="http://schemas.microsoft.com/office/drawing/2014/main" id="{A4C157BA-DC27-2443-D4D2-CC4221ED4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8538428" y="5600501"/>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uage Dessin">
            <a:extLst>
              <a:ext uri="{FF2B5EF4-FFF2-40B4-BE49-F238E27FC236}">
                <a16:creationId xmlns:a16="http://schemas.microsoft.com/office/drawing/2014/main" id="{DD650BC3-4B5A-4AF6-30F3-3F9EE40BFF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4530709" y="5312170"/>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F16FE2B-9838-1EA4-10D2-8772DF70B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flipH="1">
            <a:off x="9203230" y="1776936"/>
            <a:ext cx="2086989" cy="19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046E1F08-B2F2-FF96-3866-A0D9DB0972D0}"/>
              </a:ext>
            </a:extLst>
          </p:cNvPr>
          <p:cNvSpPr txBox="1"/>
          <p:nvPr/>
        </p:nvSpPr>
        <p:spPr>
          <a:xfrm>
            <a:off x="226539" y="271160"/>
            <a:ext cx="5220083" cy="1446550"/>
          </a:xfrm>
          <a:prstGeom prst="rect">
            <a:avLst/>
          </a:prstGeom>
          <a:noFill/>
        </p:spPr>
        <p:txBody>
          <a:bodyPr wrap="none" rtlCol="0">
            <a:spAutoFit/>
          </a:bodyPr>
          <a:lstStyle/>
          <a:p>
            <a:pPr marL="514350" indent="-514350">
              <a:buAutoNum type="arabicParenR" startAt="6"/>
            </a:pPr>
            <a:r>
              <a:rPr lang="fr-FR" sz="3200" b="1" dirty="0">
                <a:solidFill>
                  <a:schemeClr val="accent1"/>
                </a:solidFill>
              </a:rPr>
              <a:t>Êtes-vous accro à </a:t>
            </a:r>
            <a:r>
              <a:rPr lang="fr-FR" sz="3200" b="1" dirty="0" err="1">
                <a:solidFill>
                  <a:schemeClr val="accent1"/>
                </a:solidFill>
              </a:rPr>
              <a:t>Tic-toc</a:t>
            </a:r>
            <a:r>
              <a:rPr lang="fr-FR" sz="3200" b="1" dirty="0">
                <a:solidFill>
                  <a:schemeClr val="accent1"/>
                </a:solidFill>
              </a:rPr>
              <a:t> ? </a:t>
            </a:r>
          </a:p>
          <a:p>
            <a:endParaRPr lang="fr-FR" sz="3200" b="1" dirty="0">
              <a:solidFill>
                <a:schemeClr val="accent1"/>
              </a:solidFill>
            </a:endParaRPr>
          </a:p>
          <a:p>
            <a:r>
              <a:rPr lang="fr-FR" sz="2400" b="1" dirty="0"/>
              <a:t>Prévention I et II </a:t>
            </a:r>
          </a:p>
        </p:txBody>
      </p:sp>
      <p:sp>
        <p:nvSpPr>
          <p:cNvPr id="5" name="ZoneTexte 4">
            <a:extLst>
              <a:ext uri="{FF2B5EF4-FFF2-40B4-BE49-F238E27FC236}">
                <a16:creationId xmlns:a16="http://schemas.microsoft.com/office/drawing/2014/main" id="{70D8317A-61C6-FCA7-66A3-C511D284A4E7}"/>
              </a:ext>
            </a:extLst>
          </p:cNvPr>
          <p:cNvSpPr txBox="1"/>
          <p:nvPr/>
        </p:nvSpPr>
        <p:spPr>
          <a:xfrm>
            <a:off x="266700" y="4278877"/>
            <a:ext cx="1688924" cy="2123658"/>
          </a:xfrm>
          <a:prstGeom prst="rect">
            <a:avLst/>
          </a:prstGeom>
          <a:noFill/>
        </p:spPr>
        <p:txBody>
          <a:bodyPr wrap="none" rtlCol="0">
            <a:spAutoFit/>
          </a:bodyPr>
          <a:lstStyle/>
          <a:p>
            <a:r>
              <a:rPr lang="fr-FR" sz="2000" b="1" dirty="0"/>
              <a:t>Rapport sur </a:t>
            </a:r>
          </a:p>
          <a:p>
            <a:r>
              <a:rPr lang="fr-FR" sz="2000" b="1" dirty="0"/>
              <a:t>la guerre </a:t>
            </a:r>
          </a:p>
          <a:p>
            <a:r>
              <a:rPr lang="fr-FR" sz="2000" b="1" dirty="0"/>
              <a:t>cognitive. </a:t>
            </a:r>
          </a:p>
          <a:p>
            <a:r>
              <a:rPr lang="fr-FR" sz="2000" b="1" dirty="0"/>
              <a:t>OTAN 2019. </a:t>
            </a:r>
          </a:p>
          <a:p>
            <a:endParaRPr lang="fr-FR" sz="2000" dirty="0"/>
          </a:p>
          <a:p>
            <a:r>
              <a:rPr lang="fr-FR" sz="1600" i="1" dirty="0"/>
              <a:t>François Du Cluzel</a:t>
            </a:r>
          </a:p>
          <a:p>
            <a:r>
              <a:rPr lang="fr-FR" sz="1600" i="1" dirty="0"/>
              <a:t>Bernard Claverie</a:t>
            </a:r>
            <a:r>
              <a:rPr lang="fr-FR" sz="1600" dirty="0"/>
              <a:t>  </a:t>
            </a:r>
          </a:p>
        </p:txBody>
      </p:sp>
      <p:pic>
        <p:nvPicPr>
          <p:cNvPr id="6" name="Picture 4">
            <a:extLst>
              <a:ext uri="{FF2B5EF4-FFF2-40B4-BE49-F238E27FC236}">
                <a16:creationId xmlns:a16="http://schemas.microsoft.com/office/drawing/2014/main" id="{BE68A003-B327-A60F-6963-7A36C63AE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flipH="1">
            <a:off x="7815967" y="3745369"/>
            <a:ext cx="2086989" cy="19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4B692BE-7AE4-657F-908B-2BC44F2A6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flipH="1">
            <a:off x="5913191" y="4671680"/>
            <a:ext cx="2086989" cy="19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C7CD0A52-0905-41C0-0EFB-5F2DAED9B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flipH="1">
            <a:off x="3826202" y="3514535"/>
            <a:ext cx="2086989" cy="19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D9D8660-F8CA-9905-85B4-B4293EE41E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857" b="5996"/>
          <a:stretch/>
        </p:blipFill>
        <p:spPr bwMode="auto">
          <a:xfrm flipH="1">
            <a:off x="7427724" y="304822"/>
            <a:ext cx="2086988" cy="184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Épinglé sur divers">
            <a:extLst>
              <a:ext uri="{FF2B5EF4-FFF2-40B4-BE49-F238E27FC236}">
                <a16:creationId xmlns:a16="http://schemas.microsoft.com/office/drawing/2014/main" id="{8524ECA2-1033-4E88-5D7F-394B56776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999" y="2322271"/>
            <a:ext cx="1580719" cy="1580719"/>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31BF018C-B91B-D596-338B-31A730D45056}"/>
              </a:ext>
            </a:extLst>
          </p:cNvPr>
          <p:cNvSpPr/>
          <p:nvPr/>
        </p:nvSpPr>
        <p:spPr>
          <a:xfrm>
            <a:off x="5160732" y="1818984"/>
            <a:ext cx="4042498" cy="3061935"/>
          </a:xfrm>
          <a:prstGeom prst="ellipse">
            <a:avLst/>
          </a:prstGeom>
          <a:noFill/>
          <a:ln w="28575">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399E200-4378-871B-9D52-B04A4D7C2806}"/>
              </a:ext>
            </a:extLst>
          </p:cNvPr>
          <p:cNvSpPr/>
          <p:nvPr/>
        </p:nvSpPr>
        <p:spPr>
          <a:xfrm>
            <a:off x="4256465" y="1144198"/>
            <a:ext cx="5839005" cy="4774689"/>
          </a:xfrm>
          <a:prstGeom prst="ellipse">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39A0D2F-49DE-E160-DA3B-060DC82980E8}"/>
              </a:ext>
            </a:extLst>
          </p:cNvPr>
          <p:cNvSpPr/>
          <p:nvPr/>
        </p:nvSpPr>
        <p:spPr>
          <a:xfrm>
            <a:off x="3200400" y="531341"/>
            <a:ext cx="8089819" cy="6021837"/>
          </a:xfrm>
          <a:prstGeom prst="ellipse">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4">
            <a:extLst>
              <a:ext uri="{FF2B5EF4-FFF2-40B4-BE49-F238E27FC236}">
                <a16:creationId xmlns:a16="http://schemas.microsoft.com/office/drawing/2014/main" id="{03A9C334-7390-7964-62BD-F5199B81A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857" b="-490"/>
          <a:stretch>
            <a:fillRect/>
          </a:stretch>
        </p:blipFill>
        <p:spPr bwMode="auto">
          <a:xfrm flipH="1">
            <a:off x="2169476" y="4696394"/>
            <a:ext cx="2086989" cy="19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183CE74-1BD7-0A07-BF4B-E37D934FBE49}"/>
              </a:ext>
            </a:extLst>
          </p:cNvPr>
          <p:cNvSpPr/>
          <p:nvPr/>
        </p:nvSpPr>
        <p:spPr>
          <a:xfrm>
            <a:off x="2193104" y="6139611"/>
            <a:ext cx="2086989" cy="647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2" descr="Nuage Dessin">
            <a:extLst>
              <a:ext uri="{FF2B5EF4-FFF2-40B4-BE49-F238E27FC236}">
                <a16:creationId xmlns:a16="http://schemas.microsoft.com/office/drawing/2014/main" id="{4A60B876-3764-C9D2-481D-C7973943E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2808998" y="6098890"/>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uage Dessin">
            <a:extLst>
              <a:ext uri="{FF2B5EF4-FFF2-40B4-BE49-F238E27FC236}">
                <a16:creationId xmlns:a16="http://schemas.microsoft.com/office/drawing/2014/main" id="{E257C289-8B6B-D81A-6B11-5212327395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9" b="10185"/>
          <a:stretch/>
        </p:blipFill>
        <p:spPr bwMode="auto">
          <a:xfrm>
            <a:off x="6569582" y="6251290"/>
            <a:ext cx="1094989" cy="647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loriages Tortues à imprimer - Coloriages Animaux">
            <a:extLst>
              <a:ext uri="{FF2B5EF4-FFF2-40B4-BE49-F238E27FC236}">
                <a16:creationId xmlns:a16="http://schemas.microsoft.com/office/drawing/2014/main" id="{6C30030D-AE60-E583-5B1E-B47C7D95FE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7" t="28648" b="28109"/>
          <a:stretch/>
        </p:blipFill>
        <p:spPr bwMode="auto">
          <a:xfrm>
            <a:off x="861505" y="1985997"/>
            <a:ext cx="1007383" cy="617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900+ meilleures idées sur Musique | musique, dessin musique, note de musique">
            <a:extLst>
              <a:ext uri="{FF2B5EF4-FFF2-40B4-BE49-F238E27FC236}">
                <a16:creationId xmlns:a16="http://schemas.microsoft.com/office/drawing/2014/main" id="{75FF6B21-AAF4-5475-F66D-DE5266ACC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39" y="2761152"/>
            <a:ext cx="1064635" cy="134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cteurs et illustrations de Silouette femme sport en téléchargement  gratuit | Freepik">
            <a:extLst>
              <a:ext uri="{FF2B5EF4-FFF2-40B4-BE49-F238E27FC236}">
                <a16:creationId xmlns:a16="http://schemas.microsoft.com/office/drawing/2014/main" id="{EAF62545-4B6D-CFD3-421F-28249F5309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726" y="2824558"/>
            <a:ext cx="831176" cy="12791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VID-19 - La méditation pour réduire l'anxiété - L'Appui">
            <a:extLst>
              <a:ext uri="{FF2B5EF4-FFF2-40B4-BE49-F238E27FC236}">
                <a16:creationId xmlns:a16="http://schemas.microsoft.com/office/drawing/2014/main" id="{2A352896-F1CA-3EBB-B487-0E04578D20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584" t="15288" r="27193" b="15089"/>
          <a:stretch/>
        </p:blipFill>
        <p:spPr bwMode="auto">
          <a:xfrm>
            <a:off x="2324582" y="1908265"/>
            <a:ext cx="778305" cy="78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6E56359-6DC6-BD63-2077-A44E7D9ABB84}"/>
              </a:ext>
            </a:extLst>
          </p:cNvPr>
          <p:cNvSpPr txBox="1"/>
          <p:nvPr/>
        </p:nvSpPr>
        <p:spPr>
          <a:xfrm>
            <a:off x="444500" y="368300"/>
            <a:ext cx="11302902" cy="584775"/>
          </a:xfrm>
          <a:prstGeom prst="rect">
            <a:avLst/>
          </a:prstGeom>
          <a:noFill/>
        </p:spPr>
        <p:txBody>
          <a:bodyPr wrap="none" rtlCol="0">
            <a:spAutoFit/>
          </a:bodyPr>
          <a:lstStyle/>
          <a:p>
            <a:r>
              <a:rPr lang="fr-FR" sz="3200" b="1" dirty="0">
                <a:solidFill>
                  <a:schemeClr val="accent1"/>
                </a:solidFill>
              </a:rPr>
              <a:t>7 )   Vous êtes un humain !   …………     Donc un grégaire compulsif  </a:t>
            </a:r>
          </a:p>
        </p:txBody>
      </p:sp>
      <p:sp>
        <p:nvSpPr>
          <p:cNvPr id="3" name="ZoneTexte 7">
            <a:extLst>
              <a:ext uri="{FF2B5EF4-FFF2-40B4-BE49-F238E27FC236}">
                <a16:creationId xmlns:a16="http://schemas.microsoft.com/office/drawing/2014/main" id="{49D407CA-AC5C-3B06-2E9D-5CCB4D5496FB}"/>
              </a:ext>
            </a:extLst>
          </p:cNvPr>
          <p:cNvSpPr txBox="1">
            <a:spLocks noChangeArrowheads="1"/>
          </p:cNvSpPr>
          <p:nvPr/>
        </p:nvSpPr>
        <p:spPr bwMode="auto">
          <a:xfrm>
            <a:off x="3913188" y="34798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corps </a:t>
            </a:r>
          </a:p>
        </p:txBody>
      </p:sp>
      <p:sp>
        <p:nvSpPr>
          <p:cNvPr id="4" name="ZoneTexte 21">
            <a:extLst>
              <a:ext uri="{FF2B5EF4-FFF2-40B4-BE49-F238E27FC236}">
                <a16:creationId xmlns:a16="http://schemas.microsoft.com/office/drawing/2014/main" id="{4E5295E8-8F35-53F7-4CB8-09BB36B34A21}"/>
              </a:ext>
            </a:extLst>
          </p:cNvPr>
          <p:cNvSpPr txBox="1">
            <a:spLocks noChangeArrowheads="1"/>
          </p:cNvSpPr>
          <p:nvPr/>
        </p:nvSpPr>
        <p:spPr bwMode="auto">
          <a:xfrm>
            <a:off x="3408363" y="41275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corps </a:t>
            </a:r>
          </a:p>
        </p:txBody>
      </p:sp>
      <p:sp>
        <p:nvSpPr>
          <p:cNvPr id="5" name="ZoneTexte 22">
            <a:extLst>
              <a:ext uri="{FF2B5EF4-FFF2-40B4-BE49-F238E27FC236}">
                <a16:creationId xmlns:a16="http://schemas.microsoft.com/office/drawing/2014/main" id="{571D3C1D-43D7-911E-6C51-4F195737B60A}"/>
              </a:ext>
            </a:extLst>
          </p:cNvPr>
          <p:cNvSpPr txBox="1">
            <a:spLocks noChangeArrowheads="1"/>
          </p:cNvSpPr>
          <p:nvPr/>
        </p:nvSpPr>
        <p:spPr bwMode="auto">
          <a:xfrm>
            <a:off x="4416425" y="4127500"/>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corps </a:t>
            </a:r>
          </a:p>
        </p:txBody>
      </p:sp>
      <p:sp>
        <p:nvSpPr>
          <p:cNvPr id="6" name="ZoneTexte 8">
            <a:extLst>
              <a:ext uri="{FF2B5EF4-FFF2-40B4-BE49-F238E27FC236}">
                <a16:creationId xmlns:a16="http://schemas.microsoft.com/office/drawing/2014/main" id="{BC77A007-2202-BD7C-ED44-0D5C98FBCDC0}"/>
              </a:ext>
            </a:extLst>
          </p:cNvPr>
          <p:cNvSpPr txBox="1">
            <a:spLocks noChangeArrowheads="1"/>
          </p:cNvSpPr>
          <p:nvPr/>
        </p:nvSpPr>
        <p:spPr bwMode="auto">
          <a:xfrm>
            <a:off x="3768726" y="2832100"/>
            <a:ext cx="101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dirty="0">
                <a:solidFill>
                  <a:srgbClr val="000000"/>
                </a:solidFill>
              </a:rPr>
              <a:t>émotion</a:t>
            </a:r>
            <a:r>
              <a:rPr lang="fr-FR" altLang="fr-FR" sz="1400" dirty="0">
                <a:solidFill>
                  <a:srgbClr val="000000"/>
                </a:solidFill>
              </a:rPr>
              <a:t> </a:t>
            </a:r>
          </a:p>
        </p:txBody>
      </p:sp>
      <p:sp>
        <p:nvSpPr>
          <p:cNvPr id="7" name="ZoneTexte 24">
            <a:extLst>
              <a:ext uri="{FF2B5EF4-FFF2-40B4-BE49-F238E27FC236}">
                <a16:creationId xmlns:a16="http://schemas.microsoft.com/office/drawing/2014/main" id="{6F77568E-9927-015F-B42A-57492B255327}"/>
              </a:ext>
            </a:extLst>
          </p:cNvPr>
          <p:cNvSpPr txBox="1">
            <a:spLocks noChangeArrowheads="1"/>
          </p:cNvSpPr>
          <p:nvPr/>
        </p:nvSpPr>
        <p:spPr bwMode="auto">
          <a:xfrm>
            <a:off x="2544764" y="4703763"/>
            <a:ext cx="101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émotion</a:t>
            </a:r>
            <a:r>
              <a:rPr lang="fr-FR" altLang="fr-FR" sz="1400">
                <a:solidFill>
                  <a:srgbClr val="000000"/>
                </a:solidFill>
              </a:rPr>
              <a:t> </a:t>
            </a:r>
          </a:p>
        </p:txBody>
      </p:sp>
      <p:sp>
        <p:nvSpPr>
          <p:cNvPr id="8" name="ZoneTexte 26">
            <a:extLst>
              <a:ext uri="{FF2B5EF4-FFF2-40B4-BE49-F238E27FC236}">
                <a16:creationId xmlns:a16="http://schemas.microsoft.com/office/drawing/2014/main" id="{8DA79156-66BC-75AA-7294-792CBCD96896}"/>
              </a:ext>
            </a:extLst>
          </p:cNvPr>
          <p:cNvSpPr txBox="1">
            <a:spLocks noChangeArrowheads="1"/>
          </p:cNvSpPr>
          <p:nvPr/>
        </p:nvSpPr>
        <p:spPr bwMode="auto">
          <a:xfrm>
            <a:off x="4848226" y="4632325"/>
            <a:ext cx="1019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émotion</a:t>
            </a:r>
            <a:r>
              <a:rPr lang="fr-FR" altLang="fr-FR" sz="1400">
                <a:solidFill>
                  <a:srgbClr val="000000"/>
                </a:solidFill>
              </a:rPr>
              <a:t> </a:t>
            </a:r>
          </a:p>
        </p:txBody>
      </p:sp>
      <p:sp>
        <p:nvSpPr>
          <p:cNvPr id="9" name="ZoneTexte 9">
            <a:extLst>
              <a:ext uri="{FF2B5EF4-FFF2-40B4-BE49-F238E27FC236}">
                <a16:creationId xmlns:a16="http://schemas.microsoft.com/office/drawing/2014/main" id="{BC544101-8A7E-3017-CE9B-D2F170171E56}"/>
              </a:ext>
            </a:extLst>
          </p:cNvPr>
          <p:cNvSpPr txBox="1">
            <a:spLocks noChangeArrowheads="1"/>
          </p:cNvSpPr>
          <p:nvPr/>
        </p:nvSpPr>
        <p:spPr bwMode="auto">
          <a:xfrm>
            <a:off x="3695701" y="2182814"/>
            <a:ext cx="110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cognition </a:t>
            </a:r>
          </a:p>
        </p:txBody>
      </p:sp>
      <p:sp>
        <p:nvSpPr>
          <p:cNvPr id="10" name="ZoneTexte 27">
            <a:extLst>
              <a:ext uri="{FF2B5EF4-FFF2-40B4-BE49-F238E27FC236}">
                <a16:creationId xmlns:a16="http://schemas.microsoft.com/office/drawing/2014/main" id="{9FFC211A-3A78-F3DE-603A-22AFFABF3DDD}"/>
              </a:ext>
            </a:extLst>
          </p:cNvPr>
          <p:cNvSpPr txBox="1">
            <a:spLocks noChangeArrowheads="1"/>
          </p:cNvSpPr>
          <p:nvPr/>
        </p:nvSpPr>
        <p:spPr bwMode="auto">
          <a:xfrm>
            <a:off x="5568951" y="52800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cognition </a:t>
            </a:r>
          </a:p>
        </p:txBody>
      </p:sp>
      <p:sp>
        <p:nvSpPr>
          <p:cNvPr id="11" name="ZoneTexte 28">
            <a:extLst>
              <a:ext uri="{FF2B5EF4-FFF2-40B4-BE49-F238E27FC236}">
                <a16:creationId xmlns:a16="http://schemas.microsoft.com/office/drawing/2014/main" id="{259FB72B-769B-91D1-47B2-0A4DDFD17A25}"/>
              </a:ext>
            </a:extLst>
          </p:cNvPr>
          <p:cNvSpPr txBox="1">
            <a:spLocks noChangeArrowheads="1"/>
          </p:cNvSpPr>
          <p:nvPr/>
        </p:nvSpPr>
        <p:spPr bwMode="auto">
          <a:xfrm>
            <a:off x="1176339" y="5351464"/>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000000"/>
                </a:solidFill>
              </a:rPr>
              <a:t>proto-cognition </a:t>
            </a:r>
          </a:p>
        </p:txBody>
      </p:sp>
      <p:cxnSp>
        <p:nvCxnSpPr>
          <p:cNvPr id="12" name="Connecteur droit avec flèche 11">
            <a:extLst>
              <a:ext uri="{FF2B5EF4-FFF2-40B4-BE49-F238E27FC236}">
                <a16:creationId xmlns:a16="http://schemas.microsoft.com/office/drawing/2014/main" id="{3B7C5331-397B-D261-A8C5-72A01759722C}"/>
              </a:ext>
            </a:extLst>
          </p:cNvPr>
          <p:cNvCxnSpPr>
            <a:cxnSpLocks noChangeShapeType="1"/>
            <a:endCxn id="4" idx="0"/>
          </p:cNvCxnSpPr>
          <p:nvPr/>
        </p:nvCxnSpPr>
        <p:spPr bwMode="auto">
          <a:xfrm flipH="1">
            <a:off x="3783013" y="3840164"/>
            <a:ext cx="201612" cy="28733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3" name="Connecteur droit avec flèche 12">
            <a:extLst>
              <a:ext uri="{FF2B5EF4-FFF2-40B4-BE49-F238E27FC236}">
                <a16:creationId xmlns:a16="http://schemas.microsoft.com/office/drawing/2014/main" id="{5D8217FF-4E0E-05EE-5094-953217597186}"/>
              </a:ext>
            </a:extLst>
          </p:cNvPr>
          <p:cNvCxnSpPr>
            <a:cxnSpLocks noChangeShapeType="1"/>
            <a:endCxn id="5" idx="0"/>
          </p:cNvCxnSpPr>
          <p:nvPr/>
        </p:nvCxnSpPr>
        <p:spPr bwMode="auto">
          <a:xfrm>
            <a:off x="4487863" y="3840164"/>
            <a:ext cx="303212" cy="28733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4" name="Connecteur droit avec flèche 13">
            <a:extLst>
              <a:ext uri="{FF2B5EF4-FFF2-40B4-BE49-F238E27FC236}">
                <a16:creationId xmlns:a16="http://schemas.microsoft.com/office/drawing/2014/main" id="{4F319450-1FD1-7528-1387-3F76F4405187}"/>
              </a:ext>
            </a:extLst>
          </p:cNvPr>
          <p:cNvCxnSpPr>
            <a:cxnSpLocks noChangeShapeType="1"/>
            <a:stCxn id="4" idx="3"/>
            <a:endCxn id="5" idx="1"/>
          </p:cNvCxnSpPr>
          <p:nvPr/>
        </p:nvCxnSpPr>
        <p:spPr bwMode="auto">
          <a:xfrm>
            <a:off x="4157663" y="4311650"/>
            <a:ext cx="258762"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5" name="Connecteur droit avec flèche 14">
            <a:extLst>
              <a:ext uri="{FF2B5EF4-FFF2-40B4-BE49-F238E27FC236}">
                <a16:creationId xmlns:a16="http://schemas.microsoft.com/office/drawing/2014/main" id="{BDE4E0C6-AE3A-859D-1EF9-678D83F683C8}"/>
              </a:ext>
            </a:extLst>
          </p:cNvPr>
          <p:cNvCxnSpPr>
            <a:cxnSpLocks noChangeShapeType="1"/>
            <a:endCxn id="7" idx="0"/>
          </p:cNvCxnSpPr>
          <p:nvPr/>
        </p:nvCxnSpPr>
        <p:spPr bwMode="auto">
          <a:xfrm flipH="1">
            <a:off x="3054679" y="3190875"/>
            <a:ext cx="714046" cy="1512888"/>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6" name="Connecteur droit avec flèche 15">
            <a:extLst>
              <a:ext uri="{FF2B5EF4-FFF2-40B4-BE49-F238E27FC236}">
                <a16:creationId xmlns:a16="http://schemas.microsoft.com/office/drawing/2014/main" id="{80C66BFE-0531-75DE-F5A6-78B1D27A9A50}"/>
              </a:ext>
            </a:extLst>
          </p:cNvPr>
          <p:cNvCxnSpPr>
            <a:cxnSpLocks noChangeShapeType="1"/>
          </p:cNvCxnSpPr>
          <p:nvPr/>
        </p:nvCxnSpPr>
        <p:spPr bwMode="auto">
          <a:xfrm>
            <a:off x="4776789" y="3263900"/>
            <a:ext cx="719137" cy="12954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7" name="Connecteur droit avec flèche 16">
            <a:extLst>
              <a:ext uri="{FF2B5EF4-FFF2-40B4-BE49-F238E27FC236}">
                <a16:creationId xmlns:a16="http://schemas.microsoft.com/office/drawing/2014/main" id="{D061FA42-F00B-2160-79AB-647A59A587B1}"/>
              </a:ext>
            </a:extLst>
          </p:cNvPr>
          <p:cNvCxnSpPr>
            <a:cxnSpLocks noChangeShapeType="1"/>
          </p:cNvCxnSpPr>
          <p:nvPr/>
        </p:nvCxnSpPr>
        <p:spPr bwMode="auto">
          <a:xfrm>
            <a:off x="3624264" y="4919663"/>
            <a:ext cx="1152525"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8" name="Connecteur droit avec flèche 17">
            <a:extLst>
              <a:ext uri="{FF2B5EF4-FFF2-40B4-BE49-F238E27FC236}">
                <a16:creationId xmlns:a16="http://schemas.microsoft.com/office/drawing/2014/main" id="{D2F4AF6D-F6B9-A39C-AEB3-01EB613D8395}"/>
              </a:ext>
            </a:extLst>
          </p:cNvPr>
          <p:cNvCxnSpPr>
            <a:cxnSpLocks noChangeShapeType="1"/>
            <a:stCxn id="9" idx="1"/>
          </p:cNvCxnSpPr>
          <p:nvPr/>
        </p:nvCxnSpPr>
        <p:spPr bwMode="auto">
          <a:xfrm flipH="1">
            <a:off x="2039938" y="2368551"/>
            <a:ext cx="1655762" cy="291147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9" name="Connecteur droit avec flèche 18">
            <a:extLst>
              <a:ext uri="{FF2B5EF4-FFF2-40B4-BE49-F238E27FC236}">
                <a16:creationId xmlns:a16="http://schemas.microsoft.com/office/drawing/2014/main" id="{F6CA9A2A-8287-C686-6998-D21301665FB1}"/>
              </a:ext>
            </a:extLst>
          </p:cNvPr>
          <p:cNvCxnSpPr>
            <a:cxnSpLocks noChangeShapeType="1"/>
          </p:cNvCxnSpPr>
          <p:nvPr/>
        </p:nvCxnSpPr>
        <p:spPr bwMode="auto">
          <a:xfrm>
            <a:off x="4776789" y="2471738"/>
            <a:ext cx="1584325" cy="273685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 name="Connecteur droit avec flèche 19">
            <a:extLst>
              <a:ext uri="{FF2B5EF4-FFF2-40B4-BE49-F238E27FC236}">
                <a16:creationId xmlns:a16="http://schemas.microsoft.com/office/drawing/2014/main" id="{EFB68338-AF24-5C7A-4636-5D0C59802D6F}"/>
              </a:ext>
            </a:extLst>
          </p:cNvPr>
          <p:cNvCxnSpPr>
            <a:cxnSpLocks noChangeShapeType="1"/>
          </p:cNvCxnSpPr>
          <p:nvPr/>
        </p:nvCxnSpPr>
        <p:spPr bwMode="auto">
          <a:xfrm>
            <a:off x="2976564" y="5567363"/>
            <a:ext cx="2447925"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1" name="Connecteur droit avec flèche 136208">
            <a:extLst>
              <a:ext uri="{FF2B5EF4-FFF2-40B4-BE49-F238E27FC236}">
                <a16:creationId xmlns:a16="http://schemas.microsoft.com/office/drawing/2014/main" id="{14FF01C5-4F44-20CC-F32F-D42B2BB20B61}"/>
              </a:ext>
            </a:extLst>
          </p:cNvPr>
          <p:cNvCxnSpPr>
            <a:cxnSpLocks noChangeShapeType="1"/>
            <a:stCxn id="9" idx="2"/>
            <a:endCxn id="6" idx="0"/>
          </p:cNvCxnSpPr>
          <p:nvPr/>
        </p:nvCxnSpPr>
        <p:spPr bwMode="auto">
          <a:xfrm>
            <a:off x="4250533" y="2552700"/>
            <a:ext cx="28109" cy="279400"/>
          </a:xfrm>
          <a:prstGeom prst="straightConnector1">
            <a:avLst/>
          </a:prstGeom>
          <a:noFill/>
          <a:ln w="19050">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22" name="Connecteur droit avec flèche 21">
            <a:extLst>
              <a:ext uri="{FF2B5EF4-FFF2-40B4-BE49-F238E27FC236}">
                <a16:creationId xmlns:a16="http://schemas.microsoft.com/office/drawing/2014/main" id="{8D2BA945-AC18-A649-3702-686FFCD985DB}"/>
              </a:ext>
            </a:extLst>
          </p:cNvPr>
          <p:cNvCxnSpPr>
            <a:cxnSpLocks noChangeShapeType="1"/>
            <a:stCxn id="6" idx="2"/>
            <a:endCxn id="3" idx="0"/>
          </p:cNvCxnSpPr>
          <p:nvPr/>
        </p:nvCxnSpPr>
        <p:spPr bwMode="auto">
          <a:xfrm>
            <a:off x="4278642" y="3201432"/>
            <a:ext cx="9197" cy="278368"/>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 name="Connecteur droit avec flèche 22">
            <a:extLst>
              <a:ext uri="{FF2B5EF4-FFF2-40B4-BE49-F238E27FC236}">
                <a16:creationId xmlns:a16="http://schemas.microsoft.com/office/drawing/2014/main" id="{6ADEE45A-9830-F0E1-107D-C40072598DFF}"/>
              </a:ext>
            </a:extLst>
          </p:cNvPr>
          <p:cNvCxnSpPr>
            <a:cxnSpLocks noChangeShapeType="1"/>
          </p:cNvCxnSpPr>
          <p:nvPr/>
        </p:nvCxnSpPr>
        <p:spPr bwMode="auto">
          <a:xfrm flipH="1">
            <a:off x="3336925" y="4487863"/>
            <a:ext cx="215900" cy="215900"/>
          </a:xfrm>
          <a:prstGeom prst="straightConnector1">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4" name="Connecteur droit avec flèche 136214">
            <a:extLst>
              <a:ext uri="{FF2B5EF4-FFF2-40B4-BE49-F238E27FC236}">
                <a16:creationId xmlns:a16="http://schemas.microsoft.com/office/drawing/2014/main" id="{11A79DB8-BEBA-C887-7DAB-B5EADB63BF32}"/>
              </a:ext>
            </a:extLst>
          </p:cNvPr>
          <p:cNvCxnSpPr>
            <a:cxnSpLocks noChangeShapeType="1"/>
            <a:stCxn id="7" idx="2"/>
          </p:cNvCxnSpPr>
          <p:nvPr/>
        </p:nvCxnSpPr>
        <p:spPr bwMode="auto">
          <a:xfrm flipH="1">
            <a:off x="2687639" y="5073096"/>
            <a:ext cx="367041" cy="351393"/>
          </a:xfrm>
          <a:prstGeom prst="straightConnector1">
            <a:avLst/>
          </a:prstGeom>
          <a:noFill/>
          <a:ln w="19050">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cxnSp>
        <p:nvCxnSpPr>
          <p:cNvPr id="25" name="Connecteur droit avec flèche 24">
            <a:extLst>
              <a:ext uri="{FF2B5EF4-FFF2-40B4-BE49-F238E27FC236}">
                <a16:creationId xmlns:a16="http://schemas.microsoft.com/office/drawing/2014/main" id="{B339F087-C94C-9064-10E6-C49A4C9BB80A}"/>
              </a:ext>
            </a:extLst>
          </p:cNvPr>
          <p:cNvCxnSpPr>
            <a:cxnSpLocks noChangeShapeType="1"/>
          </p:cNvCxnSpPr>
          <p:nvPr/>
        </p:nvCxnSpPr>
        <p:spPr bwMode="auto">
          <a:xfrm>
            <a:off x="4992688" y="4487863"/>
            <a:ext cx="215900" cy="144462"/>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6" name="Connecteur droit avec flèche 136218">
            <a:extLst>
              <a:ext uri="{FF2B5EF4-FFF2-40B4-BE49-F238E27FC236}">
                <a16:creationId xmlns:a16="http://schemas.microsoft.com/office/drawing/2014/main" id="{FEE3E4B2-0073-74CD-C069-DEABF08495AA}"/>
              </a:ext>
            </a:extLst>
          </p:cNvPr>
          <p:cNvCxnSpPr>
            <a:cxnSpLocks noChangeShapeType="1"/>
          </p:cNvCxnSpPr>
          <p:nvPr/>
        </p:nvCxnSpPr>
        <p:spPr bwMode="auto">
          <a:xfrm>
            <a:off x="5568951" y="4991101"/>
            <a:ext cx="360363" cy="360363"/>
          </a:xfrm>
          <a:prstGeom prst="straightConnector1">
            <a:avLst/>
          </a:prstGeom>
          <a:noFill/>
          <a:ln w="19050">
            <a:solidFill>
              <a:srgbClr val="0000FF"/>
            </a:solidFill>
            <a:round/>
            <a:headEnd type="arrow" w="med" len="med"/>
            <a:tailEnd type="arrow" w="med" len="med"/>
          </a:ln>
          <a:extLst>
            <a:ext uri="{909E8E84-426E-40DD-AFC4-6F175D3DCCD1}">
              <a14:hiddenFill xmlns:a14="http://schemas.microsoft.com/office/drawing/2010/main">
                <a:noFill/>
              </a14:hiddenFill>
            </a:ext>
          </a:extLst>
        </p:spPr>
      </p:cxnSp>
      <p:pic>
        <p:nvPicPr>
          <p:cNvPr id="27" name="Picture 12">
            <a:extLst>
              <a:ext uri="{FF2B5EF4-FFF2-40B4-BE49-F238E27FC236}">
                <a16:creationId xmlns:a16="http://schemas.microsoft.com/office/drawing/2014/main" id="{29D817F8-F6C7-20A9-A74C-A55345030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3918" b="15800"/>
          <a:stretch>
            <a:fillRect/>
          </a:stretch>
        </p:blipFill>
        <p:spPr bwMode="auto">
          <a:xfrm>
            <a:off x="1463676" y="5783264"/>
            <a:ext cx="1050925" cy="66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Freeform 8">
            <a:extLst>
              <a:ext uri="{FF2B5EF4-FFF2-40B4-BE49-F238E27FC236}">
                <a16:creationId xmlns:a16="http://schemas.microsoft.com/office/drawing/2014/main" id="{236D3492-77C2-28EF-936E-34B29DCD0481}"/>
              </a:ext>
            </a:extLst>
          </p:cNvPr>
          <p:cNvSpPr>
            <a:spLocks noChangeArrowheads="1"/>
          </p:cNvSpPr>
          <p:nvPr/>
        </p:nvSpPr>
        <p:spPr bwMode="auto">
          <a:xfrm>
            <a:off x="5784850" y="5711825"/>
            <a:ext cx="719138" cy="1079500"/>
          </a:xfrm>
          <a:custGeom>
            <a:avLst/>
            <a:gdLst>
              <a:gd name="T0" fmla="*/ 2147483646 w 1121"/>
              <a:gd name="T1" fmla="*/ 2147483646 h 1427"/>
              <a:gd name="T2" fmla="*/ 2147483646 w 1121"/>
              <a:gd name="T3" fmla="*/ 2147483646 h 1427"/>
              <a:gd name="T4" fmla="*/ 2147483646 w 1121"/>
              <a:gd name="T5" fmla="*/ 0 h 1427"/>
              <a:gd name="T6" fmla="*/ 2147483646 w 1121"/>
              <a:gd name="T7" fmla="*/ 2147483646 h 1427"/>
              <a:gd name="T8" fmla="*/ 2147483646 w 1121"/>
              <a:gd name="T9" fmla="*/ 2147483646 h 1427"/>
              <a:gd name="T10" fmla="*/ 2147483646 w 1121"/>
              <a:gd name="T11" fmla="*/ 2147483646 h 1427"/>
              <a:gd name="T12" fmla="*/ 2147483646 w 1121"/>
              <a:gd name="T13" fmla="*/ 2147483646 h 1427"/>
              <a:gd name="T14" fmla="*/ 2147483646 w 1121"/>
              <a:gd name="T15" fmla="*/ 2147483646 h 1427"/>
              <a:gd name="T16" fmla="*/ 2147483646 w 1121"/>
              <a:gd name="T17" fmla="*/ 2147483646 h 1427"/>
              <a:gd name="T18" fmla="*/ 2147483646 w 1121"/>
              <a:gd name="T19" fmla="*/ 2147483646 h 1427"/>
              <a:gd name="T20" fmla="*/ 2147483646 w 1121"/>
              <a:gd name="T21" fmla="*/ 2147483646 h 1427"/>
              <a:gd name="T22" fmla="*/ 2147483646 w 1121"/>
              <a:gd name="T23" fmla="*/ 2147483646 h 1427"/>
              <a:gd name="T24" fmla="*/ 2147483646 w 1121"/>
              <a:gd name="T25" fmla="*/ 2147483646 h 1427"/>
              <a:gd name="T26" fmla="*/ 2147483646 w 1121"/>
              <a:gd name="T27" fmla="*/ 2147483646 h 1427"/>
              <a:gd name="T28" fmla="*/ 2147483646 w 1121"/>
              <a:gd name="T29" fmla="*/ 2147483646 h 1427"/>
              <a:gd name="T30" fmla="*/ 2147483646 w 1121"/>
              <a:gd name="T31" fmla="*/ 2147483646 h 1427"/>
              <a:gd name="T32" fmla="*/ 2147483646 w 1121"/>
              <a:gd name="T33" fmla="*/ 2147483646 h 1427"/>
              <a:gd name="T34" fmla="*/ 2147483646 w 1121"/>
              <a:gd name="T35" fmla="*/ 2147483646 h 1427"/>
              <a:gd name="T36" fmla="*/ 2147483646 w 1121"/>
              <a:gd name="T37" fmla="*/ 2147483646 h 1427"/>
              <a:gd name="T38" fmla="*/ 2147483646 w 1121"/>
              <a:gd name="T39" fmla="*/ 2147483646 h 1427"/>
              <a:gd name="T40" fmla="*/ 2147483646 w 1121"/>
              <a:gd name="T41" fmla="*/ 2147483646 h 1427"/>
              <a:gd name="T42" fmla="*/ 2147483646 w 1121"/>
              <a:gd name="T43" fmla="*/ 2147483646 h 1427"/>
              <a:gd name="T44" fmla="*/ 2147483646 w 1121"/>
              <a:gd name="T45" fmla="*/ 2147483646 h 1427"/>
              <a:gd name="T46" fmla="*/ 2147483646 w 1121"/>
              <a:gd name="T47" fmla="*/ 2147483646 h 1427"/>
              <a:gd name="T48" fmla="*/ 2147483646 w 1121"/>
              <a:gd name="T49" fmla="*/ 2147483646 h 1427"/>
              <a:gd name="T50" fmla="*/ 2147483646 w 1121"/>
              <a:gd name="T51" fmla="*/ 2147483646 h 1427"/>
              <a:gd name="T52" fmla="*/ 2147483646 w 1121"/>
              <a:gd name="T53" fmla="*/ 2147483646 h 1427"/>
              <a:gd name="T54" fmla="*/ 2147483646 w 1121"/>
              <a:gd name="T55" fmla="*/ 2147483646 h 1427"/>
              <a:gd name="T56" fmla="*/ 2147483646 w 1121"/>
              <a:gd name="T57" fmla="*/ 2147483646 h 1427"/>
              <a:gd name="T58" fmla="*/ 2147483646 w 1121"/>
              <a:gd name="T59" fmla="*/ 2147483646 h 1427"/>
              <a:gd name="T60" fmla="*/ 2147483646 w 1121"/>
              <a:gd name="T61" fmla="*/ 2147483646 h 1427"/>
              <a:gd name="T62" fmla="*/ 2147483646 w 1121"/>
              <a:gd name="T63" fmla="*/ 2147483646 h 1427"/>
              <a:gd name="T64" fmla="*/ 2147483646 w 1121"/>
              <a:gd name="T65" fmla="*/ 2147483646 h 1427"/>
              <a:gd name="T66" fmla="*/ 2147483646 w 1121"/>
              <a:gd name="T67" fmla="*/ 2147483646 h 1427"/>
              <a:gd name="T68" fmla="*/ 2147483646 w 1121"/>
              <a:gd name="T69" fmla="*/ 2147483646 h 1427"/>
              <a:gd name="T70" fmla="*/ 2147483646 w 1121"/>
              <a:gd name="T71" fmla="*/ 2147483646 h 1427"/>
              <a:gd name="T72" fmla="*/ 2147483646 w 1121"/>
              <a:gd name="T73" fmla="*/ 2147483646 h 1427"/>
              <a:gd name="T74" fmla="*/ 2147483646 w 1121"/>
              <a:gd name="T75" fmla="*/ 2147483646 h 1427"/>
              <a:gd name="T76" fmla="*/ 2147483646 w 1121"/>
              <a:gd name="T77" fmla="*/ 2147483646 h 1427"/>
              <a:gd name="T78" fmla="*/ 2147483646 w 1121"/>
              <a:gd name="T79" fmla="*/ 2147483646 h 1427"/>
              <a:gd name="T80" fmla="*/ 2147483646 w 1121"/>
              <a:gd name="T81" fmla="*/ 2147483646 h 1427"/>
              <a:gd name="T82" fmla="*/ 2147483646 w 1121"/>
              <a:gd name="T83" fmla="*/ 2147483646 h 1427"/>
              <a:gd name="T84" fmla="*/ 2147483646 w 1121"/>
              <a:gd name="T85" fmla="*/ 2147483646 h 1427"/>
              <a:gd name="T86" fmla="*/ 2147483646 w 1121"/>
              <a:gd name="T87" fmla="*/ 2147483646 h 1427"/>
              <a:gd name="T88" fmla="*/ 2147483646 w 1121"/>
              <a:gd name="T89" fmla="*/ 2147483646 h 1427"/>
              <a:gd name="T90" fmla="*/ 2147483646 w 1121"/>
              <a:gd name="T91" fmla="*/ 2147483646 h 1427"/>
              <a:gd name="T92" fmla="*/ 2147483646 w 1121"/>
              <a:gd name="T93" fmla="*/ 2147483646 h 1427"/>
              <a:gd name="T94" fmla="*/ 2147483646 w 1121"/>
              <a:gd name="T95" fmla="*/ 2147483646 h 1427"/>
              <a:gd name="T96" fmla="*/ 2147483646 w 1121"/>
              <a:gd name="T97" fmla="*/ 2147483646 h 1427"/>
              <a:gd name="T98" fmla="*/ 2147483646 w 1121"/>
              <a:gd name="T99" fmla="*/ 2147483646 h 1427"/>
              <a:gd name="T100" fmla="*/ 2147483646 w 1121"/>
              <a:gd name="T101" fmla="*/ 2147483646 h 1427"/>
              <a:gd name="T102" fmla="*/ 2147483646 w 1121"/>
              <a:gd name="T103" fmla="*/ 2147483646 h 1427"/>
              <a:gd name="T104" fmla="*/ 2147483646 w 1121"/>
              <a:gd name="T105" fmla="*/ 2147483646 h 14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21" h="1427">
                <a:moveTo>
                  <a:pt x="536" y="233"/>
                </a:moveTo>
                <a:cubicBezTo>
                  <a:pt x="503" y="182"/>
                  <a:pt x="500" y="176"/>
                  <a:pt x="490" y="116"/>
                </a:cubicBezTo>
                <a:cubicBezTo>
                  <a:pt x="501" y="55"/>
                  <a:pt x="512" y="19"/>
                  <a:pt x="575" y="0"/>
                </a:cubicBezTo>
                <a:cubicBezTo>
                  <a:pt x="609" y="10"/>
                  <a:pt x="639" y="19"/>
                  <a:pt x="669" y="39"/>
                </a:cubicBezTo>
                <a:cubicBezTo>
                  <a:pt x="674" y="47"/>
                  <a:pt x="680" y="54"/>
                  <a:pt x="684" y="62"/>
                </a:cubicBezTo>
                <a:cubicBezTo>
                  <a:pt x="691" y="77"/>
                  <a:pt x="700" y="109"/>
                  <a:pt x="700" y="109"/>
                </a:cubicBezTo>
                <a:cubicBezTo>
                  <a:pt x="696" y="135"/>
                  <a:pt x="702" y="167"/>
                  <a:pt x="684" y="186"/>
                </a:cubicBezTo>
                <a:cubicBezTo>
                  <a:pt x="654" y="217"/>
                  <a:pt x="628" y="220"/>
                  <a:pt x="591" y="233"/>
                </a:cubicBezTo>
                <a:cubicBezTo>
                  <a:pt x="567" y="229"/>
                  <a:pt x="538" y="235"/>
                  <a:pt x="521" y="218"/>
                </a:cubicBezTo>
                <a:cubicBezTo>
                  <a:pt x="508" y="205"/>
                  <a:pt x="490" y="171"/>
                  <a:pt x="490" y="171"/>
                </a:cubicBezTo>
                <a:cubicBezTo>
                  <a:pt x="495" y="112"/>
                  <a:pt x="481" y="73"/>
                  <a:pt x="536" y="54"/>
                </a:cubicBezTo>
                <a:cubicBezTo>
                  <a:pt x="602" y="60"/>
                  <a:pt x="624" y="61"/>
                  <a:pt x="677" y="77"/>
                </a:cubicBezTo>
                <a:cubicBezTo>
                  <a:pt x="682" y="85"/>
                  <a:pt x="688" y="92"/>
                  <a:pt x="692" y="101"/>
                </a:cubicBezTo>
                <a:cubicBezTo>
                  <a:pt x="699" y="116"/>
                  <a:pt x="708" y="148"/>
                  <a:pt x="708" y="148"/>
                </a:cubicBezTo>
                <a:cubicBezTo>
                  <a:pt x="667" y="160"/>
                  <a:pt x="632" y="180"/>
                  <a:pt x="591" y="194"/>
                </a:cubicBezTo>
                <a:cubicBezTo>
                  <a:pt x="598" y="372"/>
                  <a:pt x="621" y="681"/>
                  <a:pt x="560" y="856"/>
                </a:cubicBezTo>
                <a:cubicBezTo>
                  <a:pt x="552" y="903"/>
                  <a:pt x="552" y="951"/>
                  <a:pt x="536" y="996"/>
                </a:cubicBezTo>
                <a:cubicBezTo>
                  <a:pt x="536" y="999"/>
                  <a:pt x="523" y="1086"/>
                  <a:pt x="521" y="1089"/>
                </a:cubicBezTo>
                <a:cubicBezTo>
                  <a:pt x="510" y="1104"/>
                  <a:pt x="490" y="1110"/>
                  <a:pt x="474" y="1121"/>
                </a:cubicBezTo>
                <a:cubicBezTo>
                  <a:pt x="454" y="1135"/>
                  <a:pt x="427" y="1136"/>
                  <a:pt x="404" y="1144"/>
                </a:cubicBezTo>
                <a:cubicBezTo>
                  <a:pt x="396" y="1147"/>
                  <a:pt x="381" y="1152"/>
                  <a:pt x="381" y="1152"/>
                </a:cubicBezTo>
                <a:cubicBezTo>
                  <a:pt x="363" y="1178"/>
                  <a:pt x="350" y="1189"/>
                  <a:pt x="319" y="1198"/>
                </a:cubicBezTo>
                <a:cubicBezTo>
                  <a:pt x="314" y="1206"/>
                  <a:pt x="309" y="1215"/>
                  <a:pt x="303" y="1222"/>
                </a:cubicBezTo>
                <a:cubicBezTo>
                  <a:pt x="296" y="1230"/>
                  <a:pt x="286" y="1236"/>
                  <a:pt x="280" y="1245"/>
                </a:cubicBezTo>
                <a:cubicBezTo>
                  <a:pt x="256" y="1281"/>
                  <a:pt x="249" y="1326"/>
                  <a:pt x="225" y="1362"/>
                </a:cubicBezTo>
                <a:cubicBezTo>
                  <a:pt x="225" y="1363"/>
                  <a:pt x="198" y="1427"/>
                  <a:pt x="241" y="1409"/>
                </a:cubicBezTo>
                <a:cubicBezTo>
                  <a:pt x="250" y="1405"/>
                  <a:pt x="251" y="1393"/>
                  <a:pt x="256" y="1385"/>
                </a:cubicBezTo>
                <a:cubicBezTo>
                  <a:pt x="274" y="1358"/>
                  <a:pt x="284" y="1340"/>
                  <a:pt x="311" y="1323"/>
                </a:cubicBezTo>
                <a:cubicBezTo>
                  <a:pt x="332" y="1292"/>
                  <a:pt x="352" y="1260"/>
                  <a:pt x="373" y="1229"/>
                </a:cubicBezTo>
                <a:cubicBezTo>
                  <a:pt x="387" y="1209"/>
                  <a:pt x="381" y="1178"/>
                  <a:pt x="396" y="1159"/>
                </a:cubicBezTo>
                <a:cubicBezTo>
                  <a:pt x="408" y="1144"/>
                  <a:pt x="426" y="1136"/>
                  <a:pt x="443" y="1128"/>
                </a:cubicBezTo>
                <a:cubicBezTo>
                  <a:pt x="458" y="1121"/>
                  <a:pt x="490" y="1113"/>
                  <a:pt x="490" y="1113"/>
                </a:cubicBezTo>
                <a:cubicBezTo>
                  <a:pt x="522" y="1118"/>
                  <a:pt x="580" y="1126"/>
                  <a:pt x="607" y="1144"/>
                </a:cubicBezTo>
                <a:cubicBezTo>
                  <a:pt x="640" y="1166"/>
                  <a:pt x="667" y="1191"/>
                  <a:pt x="700" y="1214"/>
                </a:cubicBezTo>
                <a:cubicBezTo>
                  <a:pt x="720" y="1244"/>
                  <a:pt x="726" y="1277"/>
                  <a:pt x="747" y="1307"/>
                </a:cubicBezTo>
                <a:cubicBezTo>
                  <a:pt x="744" y="1328"/>
                  <a:pt x="748" y="1351"/>
                  <a:pt x="739" y="1370"/>
                </a:cubicBezTo>
                <a:cubicBezTo>
                  <a:pt x="719" y="1413"/>
                  <a:pt x="686" y="1327"/>
                  <a:pt x="684" y="1323"/>
                </a:cubicBezTo>
                <a:cubicBezTo>
                  <a:pt x="657" y="1275"/>
                  <a:pt x="648" y="1226"/>
                  <a:pt x="630" y="1175"/>
                </a:cubicBezTo>
                <a:cubicBezTo>
                  <a:pt x="601" y="979"/>
                  <a:pt x="613" y="781"/>
                  <a:pt x="599" y="583"/>
                </a:cubicBezTo>
                <a:cubicBezTo>
                  <a:pt x="595" y="533"/>
                  <a:pt x="588" y="468"/>
                  <a:pt x="536" y="451"/>
                </a:cubicBezTo>
                <a:cubicBezTo>
                  <a:pt x="503" y="401"/>
                  <a:pt x="404" y="395"/>
                  <a:pt x="350" y="389"/>
                </a:cubicBezTo>
                <a:cubicBezTo>
                  <a:pt x="272" y="363"/>
                  <a:pt x="187" y="392"/>
                  <a:pt x="108" y="404"/>
                </a:cubicBezTo>
                <a:cubicBezTo>
                  <a:pt x="93" y="406"/>
                  <a:pt x="77" y="408"/>
                  <a:pt x="62" y="412"/>
                </a:cubicBezTo>
                <a:cubicBezTo>
                  <a:pt x="46" y="416"/>
                  <a:pt x="15" y="428"/>
                  <a:pt x="15" y="428"/>
                </a:cubicBezTo>
                <a:cubicBezTo>
                  <a:pt x="0" y="471"/>
                  <a:pt x="26" y="466"/>
                  <a:pt x="62" y="474"/>
                </a:cubicBezTo>
                <a:cubicBezTo>
                  <a:pt x="119" y="472"/>
                  <a:pt x="276" y="468"/>
                  <a:pt x="350" y="459"/>
                </a:cubicBezTo>
                <a:cubicBezTo>
                  <a:pt x="491" y="441"/>
                  <a:pt x="629" y="397"/>
                  <a:pt x="770" y="381"/>
                </a:cubicBezTo>
                <a:cubicBezTo>
                  <a:pt x="908" y="345"/>
                  <a:pt x="811" y="364"/>
                  <a:pt x="1066" y="373"/>
                </a:cubicBezTo>
                <a:cubicBezTo>
                  <a:pt x="1106" y="387"/>
                  <a:pt x="1107" y="415"/>
                  <a:pt x="1120" y="451"/>
                </a:cubicBezTo>
                <a:cubicBezTo>
                  <a:pt x="1112" y="492"/>
                  <a:pt x="1121" y="508"/>
                  <a:pt x="1081" y="521"/>
                </a:cubicBezTo>
                <a:cubicBezTo>
                  <a:pt x="1039" y="550"/>
                  <a:pt x="1002" y="530"/>
                  <a:pt x="957" y="521"/>
                </a:cubicBezTo>
                <a:cubicBezTo>
                  <a:pt x="873" y="505"/>
                  <a:pt x="785" y="494"/>
                  <a:pt x="700" y="482"/>
                </a:cubicBezTo>
                <a:cubicBezTo>
                  <a:pt x="662" y="477"/>
                  <a:pt x="613" y="459"/>
                  <a:pt x="575" y="459"/>
                </a:cubicBezTo>
              </a:path>
            </a:pathLst>
          </a:custGeom>
          <a:solidFill>
            <a:srgbClr val="C9F705"/>
          </a:solidFill>
          <a:ln w="9360">
            <a:solidFill>
              <a:srgbClr val="000000"/>
            </a:solidFill>
            <a:round/>
            <a:headEnd/>
            <a:tailEnd/>
          </a:ln>
        </p:spPr>
        <p:txBody>
          <a:bodyPr wrap="none" anchor="ctr"/>
          <a:lstStyle/>
          <a:p>
            <a:endParaRPr lang="fr-FR"/>
          </a:p>
        </p:txBody>
      </p:sp>
      <p:sp>
        <p:nvSpPr>
          <p:cNvPr id="29" name="Forme libre 28">
            <a:extLst>
              <a:ext uri="{FF2B5EF4-FFF2-40B4-BE49-F238E27FC236}">
                <a16:creationId xmlns:a16="http://schemas.microsoft.com/office/drawing/2014/main" id="{9F3CB0B5-7A6D-08D8-B506-5BFAE34B4DB0}"/>
              </a:ext>
            </a:extLst>
          </p:cNvPr>
          <p:cNvSpPr>
            <a:spLocks/>
          </p:cNvSpPr>
          <p:nvPr/>
        </p:nvSpPr>
        <p:spPr bwMode="auto">
          <a:xfrm>
            <a:off x="3913189" y="1174751"/>
            <a:ext cx="503237" cy="936625"/>
          </a:xfrm>
          <a:custGeom>
            <a:avLst/>
            <a:gdLst>
              <a:gd name="T0" fmla="*/ 300206 w 719150"/>
              <a:gd name="T1" fmla="*/ 217023 h 1132071"/>
              <a:gd name="T2" fmla="*/ 338847 w 719150"/>
              <a:gd name="T3" fmla="*/ 114223 h 1132071"/>
              <a:gd name="T4" fmla="*/ 271226 w 719150"/>
              <a:gd name="T5" fmla="*/ 22845 h 1132071"/>
              <a:gd name="T6" fmla="*/ 184284 w 719150"/>
              <a:gd name="T7" fmla="*/ 11422 h 1132071"/>
              <a:gd name="T8" fmla="*/ 184284 w 719150"/>
              <a:gd name="T9" fmla="*/ 217023 h 1132071"/>
              <a:gd name="T10" fmla="*/ 242245 w 719150"/>
              <a:gd name="T11" fmla="*/ 296979 h 1132071"/>
              <a:gd name="T12" fmla="*/ 290546 w 719150"/>
              <a:gd name="T13" fmla="*/ 354090 h 1132071"/>
              <a:gd name="T14" fmla="*/ 300206 w 719150"/>
              <a:gd name="T15" fmla="*/ 628224 h 1132071"/>
              <a:gd name="T16" fmla="*/ 271226 w 719150"/>
              <a:gd name="T17" fmla="*/ 685336 h 1132071"/>
              <a:gd name="T18" fmla="*/ 232585 w 719150"/>
              <a:gd name="T19" fmla="*/ 822402 h 1132071"/>
              <a:gd name="T20" fmla="*/ 203605 w 719150"/>
              <a:gd name="T21" fmla="*/ 879513 h 1132071"/>
              <a:gd name="T22" fmla="*/ 164964 w 719150"/>
              <a:gd name="T23" fmla="*/ 936625 h 1132071"/>
              <a:gd name="T24" fmla="*/ 222925 w 719150"/>
              <a:gd name="T25" fmla="*/ 742446 h 1132071"/>
              <a:gd name="T26" fmla="*/ 309866 w 719150"/>
              <a:gd name="T27" fmla="*/ 673913 h 1132071"/>
              <a:gd name="T28" fmla="*/ 367827 w 719150"/>
              <a:gd name="T29" fmla="*/ 639647 h 1132071"/>
              <a:gd name="T30" fmla="*/ 445109 w 719150"/>
              <a:gd name="T31" fmla="*/ 788135 h 1132071"/>
              <a:gd name="T32" fmla="*/ 474090 w 719150"/>
              <a:gd name="T33" fmla="*/ 856669 h 1132071"/>
              <a:gd name="T34" fmla="*/ 483750 w 719150"/>
              <a:gd name="T35" fmla="*/ 799558 h 1132071"/>
              <a:gd name="T36" fmla="*/ 435449 w 719150"/>
              <a:gd name="T37" fmla="*/ 696757 h 1132071"/>
              <a:gd name="T38" fmla="*/ 232585 w 719150"/>
              <a:gd name="T39" fmla="*/ 673913 h 1132071"/>
              <a:gd name="T40" fmla="*/ 145643 w 719150"/>
              <a:gd name="T41" fmla="*/ 628224 h 1132071"/>
              <a:gd name="T42" fmla="*/ 280886 w 719150"/>
              <a:gd name="T43" fmla="*/ 536846 h 1132071"/>
              <a:gd name="T44" fmla="*/ 319527 w 719150"/>
              <a:gd name="T45" fmla="*/ 479735 h 1132071"/>
              <a:gd name="T46" fmla="*/ 367827 w 719150"/>
              <a:gd name="T47" fmla="*/ 434046 h 1132071"/>
              <a:gd name="T48" fmla="*/ 396808 w 719150"/>
              <a:gd name="T49" fmla="*/ 502579 h 1132071"/>
              <a:gd name="T50" fmla="*/ 464429 w 719150"/>
              <a:gd name="T51" fmla="*/ 673913 h 1132071"/>
              <a:gd name="T52" fmla="*/ 396808 w 719150"/>
              <a:gd name="T53" fmla="*/ 685336 h 1132071"/>
              <a:gd name="T54" fmla="*/ 348507 w 719150"/>
              <a:gd name="T55" fmla="*/ 491157 h 1132071"/>
              <a:gd name="T56" fmla="*/ 319527 w 719150"/>
              <a:gd name="T57" fmla="*/ 388356 h 1132071"/>
              <a:gd name="T58" fmla="*/ 280886 w 719150"/>
              <a:gd name="T59" fmla="*/ 331246 h 1132071"/>
              <a:gd name="T60" fmla="*/ 164964 w 719150"/>
              <a:gd name="T61" fmla="*/ 296979 h 1132071"/>
              <a:gd name="T62" fmla="*/ 377488 w 719150"/>
              <a:gd name="T63" fmla="*/ 285557 h 1132071"/>
              <a:gd name="T64" fmla="*/ 406468 w 719150"/>
              <a:gd name="T65" fmla="*/ 217023 h 1132071"/>
              <a:gd name="T66" fmla="*/ 445109 w 719150"/>
              <a:gd name="T67" fmla="*/ 91378 h 11320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19150" h="1132071">
                <a:moveTo>
                  <a:pt x="332375" y="276115"/>
                </a:moveTo>
                <a:cubicBezTo>
                  <a:pt x="364586" y="271513"/>
                  <a:pt x="399906" y="276861"/>
                  <a:pt x="429009" y="262309"/>
                </a:cubicBezTo>
                <a:cubicBezTo>
                  <a:pt x="442025" y="255801"/>
                  <a:pt x="436306" y="233908"/>
                  <a:pt x="442814" y="220892"/>
                </a:cubicBezTo>
                <a:cubicBezTo>
                  <a:pt x="496337" y="113841"/>
                  <a:pt x="449530" y="242161"/>
                  <a:pt x="484229" y="138058"/>
                </a:cubicBezTo>
                <a:cubicBezTo>
                  <a:pt x="479627" y="124252"/>
                  <a:pt x="477911" y="109120"/>
                  <a:pt x="470424" y="96641"/>
                </a:cubicBezTo>
                <a:cubicBezTo>
                  <a:pt x="459574" y="78557"/>
                  <a:pt x="394840" y="31235"/>
                  <a:pt x="387595" y="27612"/>
                </a:cubicBezTo>
                <a:cubicBezTo>
                  <a:pt x="361564" y="14596"/>
                  <a:pt x="304765" y="0"/>
                  <a:pt x="304765" y="0"/>
                </a:cubicBezTo>
                <a:cubicBezTo>
                  <a:pt x="290960" y="4602"/>
                  <a:pt x="275829" y="6319"/>
                  <a:pt x="263351" y="13806"/>
                </a:cubicBezTo>
                <a:cubicBezTo>
                  <a:pt x="231768" y="32757"/>
                  <a:pt x="232794" y="50258"/>
                  <a:pt x="221936" y="82835"/>
                </a:cubicBezTo>
                <a:cubicBezTo>
                  <a:pt x="225733" y="109412"/>
                  <a:pt x="238084" y="237041"/>
                  <a:pt x="263351" y="262309"/>
                </a:cubicBezTo>
                <a:cubicBezTo>
                  <a:pt x="330016" y="328979"/>
                  <a:pt x="248912" y="244258"/>
                  <a:pt x="318570" y="331338"/>
                </a:cubicBezTo>
                <a:cubicBezTo>
                  <a:pt x="326701" y="341502"/>
                  <a:pt x="338049" y="348786"/>
                  <a:pt x="346180" y="358950"/>
                </a:cubicBezTo>
                <a:cubicBezTo>
                  <a:pt x="356545" y="371907"/>
                  <a:pt x="362058" y="388634"/>
                  <a:pt x="373790" y="400367"/>
                </a:cubicBezTo>
                <a:cubicBezTo>
                  <a:pt x="385522" y="412099"/>
                  <a:pt x="401399" y="418774"/>
                  <a:pt x="415204" y="427978"/>
                </a:cubicBezTo>
                <a:cubicBezTo>
                  <a:pt x="453104" y="541684"/>
                  <a:pt x="438698" y="482000"/>
                  <a:pt x="456619" y="607453"/>
                </a:cubicBezTo>
                <a:cubicBezTo>
                  <a:pt x="445447" y="685664"/>
                  <a:pt x="447606" y="694222"/>
                  <a:pt x="429009" y="759316"/>
                </a:cubicBezTo>
                <a:cubicBezTo>
                  <a:pt x="425011" y="773309"/>
                  <a:pt x="422691" y="788254"/>
                  <a:pt x="415204" y="800733"/>
                </a:cubicBezTo>
                <a:cubicBezTo>
                  <a:pt x="408508" y="811894"/>
                  <a:pt x="396798" y="819141"/>
                  <a:pt x="387595" y="828345"/>
                </a:cubicBezTo>
                <a:lnTo>
                  <a:pt x="346180" y="952596"/>
                </a:lnTo>
                <a:cubicBezTo>
                  <a:pt x="341578" y="966402"/>
                  <a:pt x="342665" y="983723"/>
                  <a:pt x="332375" y="994013"/>
                </a:cubicBezTo>
                <a:lnTo>
                  <a:pt x="304765" y="1021625"/>
                </a:lnTo>
                <a:cubicBezTo>
                  <a:pt x="300164" y="1035431"/>
                  <a:pt x="298448" y="1050563"/>
                  <a:pt x="290961" y="1063042"/>
                </a:cubicBezTo>
                <a:cubicBezTo>
                  <a:pt x="284265" y="1074203"/>
                  <a:pt x="271482" y="1080490"/>
                  <a:pt x="263351" y="1090654"/>
                </a:cubicBezTo>
                <a:cubicBezTo>
                  <a:pt x="252986" y="1103611"/>
                  <a:pt x="244944" y="1118265"/>
                  <a:pt x="235741" y="1132071"/>
                </a:cubicBezTo>
                <a:cubicBezTo>
                  <a:pt x="244944" y="1095256"/>
                  <a:pt x="252926" y="1058113"/>
                  <a:pt x="263351" y="1021625"/>
                </a:cubicBezTo>
                <a:cubicBezTo>
                  <a:pt x="271674" y="992491"/>
                  <a:pt x="288803" y="923421"/>
                  <a:pt x="318570" y="897373"/>
                </a:cubicBezTo>
                <a:cubicBezTo>
                  <a:pt x="343543" y="875521"/>
                  <a:pt x="373790" y="860558"/>
                  <a:pt x="401400" y="842150"/>
                </a:cubicBezTo>
                <a:cubicBezTo>
                  <a:pt x="415205" y="832946"/>
                  <a:pt x="431082" y="826271"/>
                  <a:pt x="442814" y="814539"/>
                </a:cubicBezTo>
                <a:lnTo>
                  <a:pt x="470424" y="786927"/>
                </a:lnTo>
                <a:cubicBezTo>
                  <a:pt x="502111" y="691862"/>
                  <a:pt x="490427" y="667465"/>
                  <a:pt x="525643" y="773122"/>
                </a:cubicBezTo>
                <a:cubicBezTo>
                  <a:pt x="531643" y="791123"/>
                  <a:pt x="530963" y="811374"/>
                  <a:pt x="539448" y="828345"/>
                </a:cubicBezTo>
                <a:cubicBezTo>
                  <a:pt x="572472" y="894396"/>
                  <a:pt x="590634" y="907145"/>
                  <a:pt x="636082" y="952596"/>
                </a:cubicBezTo>
                <a:cubicBezTo>
                  <a:pt x="640684" y="971004"/>
                  <a:pt x="641402" y="990848"/>
                  <a:pt x="649887" y="1007819"/>
                </a:cubicBezTo>
                <a:cubicBezTo>
                  <a:pt x="655708" y="1019461"/>
                  <a:pt x="670277" y="1024601"/>
                  <a:pt x="677497" y="1035431"/>
                </a:cubicBezTo>
                <a:cubicBezTo>
                  <a:pt x="688912" y="1052555"/>
                  <a:pt x="695904" y="1072246"/>
                  <a:pt x="705107" y="1090654"/>
                </a:cubicBezTo>
                <a:cubicBezTo>
                  <a:pt x="730416" y="1014721"/>
                  <a:pt x="718912" y="1076848"/>
                  <a:pt x="691302" y="966402"/>
                </a:cubicBezTo>
                <a:cubicBezTo>
                  <a:pt x="677437" y="910940"/>
                  <a:pt x="684555" y="913100"/>
                  <a:pt x="649887" y="869762"/>
                </a:cubicBezTo>
                <a:cubicBezTo>
                  <a:pt x="641756" y="859598"/>
                  <a:pt x="634240" y="847277"/>
                  <a:pt x="622277" y="842150"/>
                </a:cubicBezTo>
                <a:cubicBezTo>
                  <a:pt x="600711" y="832907"/>
                  <a:pt x="576611" y="830570"/>
                  <a:pt x="553253" y="828345"/>
                </a:cubicBezTo>
                <a:cubicBezTo>
                  <a:pt x="479816" y="821351"/>
                  <a:pt x="405890" y="820666"/>
                  <a:pt x="332375" y="814539"/>
                </a:cubicBezTo>
                <a:cubicBezTo>
                  <a:pt x="295404" y="811458"/>
                  <a:pt x="258749" y="805335"/>
                  <a:pt x="221936" y="800733"/>
                </a:cubicBezTo>
                <a:cubicBezTo>
                  <a:pt x="217334" y="786927"/>
                  <a:pt x="205739" y="773670"/>
                  <a:pt x="208131" y="759316"/>
                </a:cubicBezTo>
                <a:cubicBezTo>
                  <a:pt x="217139" y="705266"/>
                  <a:pt x="280945" y="702830"/>
                  <a:pt x="318570" y="690287"/>
                </a:cubicBezTo>
                <a:cubicBezTo>
                  <a:pt x="375726" y="671234"/>
                  <a:pt x="347877" y="684553"/>
                  <a:pt x="401400" y="648870"/>
                </a:cubicBezTo>
                <a:cubicBezTo>
                  <a:pt x="410603" y="635064"/>
                  <a:pt x="418645" y="620409"/>
                  <a:pt x="429009" y="607453"/>
                </a:cubicBezTo>
                <a:cubicBezTo>
                  <a:pt x="437140" y="597289"/>
                  <a:pt x="449923" y="591002"/>
                  <a:pt x="456619" y="579841"/>
                </a:cubicBezTo>
                <a:cubicBezTo>
                  <a:pt x="464106" y="567362"/>
                  <a:pt x="459061" y="547515"/>
                  <a:pt x="470424" y="538424"/>
                </a:cubicBezTo>
                <a:cubicBezTo>
                  <a:pt x="485239" y="526571"/>
                  <a:pt x="507237" y="529220"/>
                  <a:pt x="525643" y="524618"/>
                </a:cubicBezTo>
                <a:cubicBezTo>
                  <a:pt x="530245" y="543026"/>
                  <a:pt x="530963" y="562870"/>
                  <a:pt x="539448" y="579841"/>
                </a:cubicBezTo>
                <a:cubicBezTo>
                  <a:pt x="545269" y="591483"/>
                  <a:pt x="559249" y="597040"/>
                  <a:pt x="567058" y="607453"/>
                </a:cubicBezTo>
                <a:cubicBezTo>
                  <a:pt x="660716" y="732339"/>
                  <a:pt x="586568" y="654575"/>
                  <a:pt x="649887" y="717899"/>
                </a:cubicBezTo>
                <a:cubicBezTo>
                  <a:pt x="654489" y="750112"/>
                  <a:pt x="663692" y="781999"/>
                  <a:pt x="663692" y="814539"/>
                </a:cubicBezTo>
                <a:cubicBezTo>
                  <a:pt x="663692" y="829091"/>
                  <a:pt x="664293" y="853898"/>
                  <a:pt x="649887" y="855956"/>
                </a:cubicBezTo>
                <a:cubicBezTo>
                  <a:pt x="621076" y="860072"/>
                  <a:pt x="567058" y="828345"/>
                  <a:pt x="567058" y="828345"/>
                </a:cubicBezTo>
                <a:cubicBezTo>
                  <a:pt x="532940" y="725986"/>
                  <a:pt x="552464" y="771543"/>
                  <a:pt x="511838" y="690287"/>
                </a:cubicBezTo>
                <a:cubicBezTo>
                  <a:pt x="507237" y="658074"/>
                  <a:pt x="505350" y="625354"/>
                  <a:pt x="498034" y="593647"/>
                </a:cubicBezTo>
                <a:cubicBezTo>
                  <a:pt x="491490" y="565287"/>
                  <a:pt x="479627" y="538424"/>
                  <a:pt x="470424" y="510813"/>
                </a:cubicBezTo>
                <a:lnTo>
                  <a:pt x="456619" y="469395"/>
                </a:lnTo>
                <a:cubicBezTo>
                  <a:pt x="452017" y="455589"/>
                  <a:pt x="454922" y="436051"/>
                  <a:pt x="442814" y="427978"/>
                </a:cubicBezTo>
                <a:cubicBezTo>
                  <a:pt x="429009" y="418774"/>
                  <a:pt x="416240" y="407787"/>
                  <a:pt x="401400" y="400367"/>
                </a:cubicBezTo>
                <a:cubicBezTo>
                  <a:pt x="388385" y="393859"/>
                  <a:pt x="373977" y="390559"/>
                  <a:pt x="359985" y="386561"/>
                </a:cubicBezTo>
                <a:cubicBezTo>
                  <a:pt x="314491" y="373562"/>
                  <a:pt x="283192" y="368440"/>
                  <a:pt x="235741" y="358950"/>
                </a:cubicBezTo>
                <a:cubicBezTo>
                  <a:pt x="162115" y="363552"/>
                  <a:pt x="-58907" y="372755"/>
                  <a:pt x="14863" y="372755"/>
                </a:cubicBezTo>
                <a:cubicBezTo>
                  <a:pt x="469922" y="372755"/>
                  <a:pt x="349034" y="408622"/>
                  <a:pt x="539448" y="345144"/>
                </a:cubicBezTo>
                <a:cubicBezTo>
                  <a:pt x="548651" y="331338"/>
                  <a:pt x="559638" y="318568"/>
                  <a:pt x="567058" y="303727"/>
                </a:cubicBezTo>
                <a:cubicBezTo>
                  <a:pt x="573566" y="290711"/>
                  <a:pt x="572791" y="274418"/>
                  <a:pt x="580863" y="262309"/>
                </a:cubicBezTo>
                <a:cubicBezTo>
                  <a:pt x="591692" y="246064"/>
                  <a:pt x="608472" y="234698"/>
                  <a:pt x="622277" y="220892"/>
                </a:cubicBezTo>
                <a:cubicBezTo>
                  <a:pt x="640546" y="147811"/>
                  <a:pt x="636082" y="184643"/>
                  <a:pt x="636082" y="110446"/>
                </a:cubicBezTo>
              </a:path>
            </a:pathLst>
          </a:custGeom>
          <a:solidFill>
            <a:srgbClr val="3366FF"/>
          </a:solidFill>
          <a:ln w="25400" cap="flat" cmpd="sng">
            <a:solidFill>
              <a:schemeClr val="accent1"/>
            </a:solidFill>
            <a:prstDash val="solid"/>
            <a:round/>
            <a:headEnd/>
            <a:tailEnd/>
          </a:ln>
          <a:effectLst>
            <a:outerShdw blurRad="40000" dist="20000" dir="5400000" rotWithShape="0">
              <a:srgbClr val="000000">
                <a:alpha val="37999"/>
              </a:srgbClr>
            </a:outerShdw>
          </a:effectLst>
        </p:spPr>
        <p:txBody>
          <a:bodyPr anchor="ctr"/>
          <a:lstStyle/>
          <a:p>
            <a:pPr eaLnBrk="1" hangingPunct="1">
              <a:buClr>
                <a:srgbClr val="000000"/>
              </a:buClr>
              <a:buSzPct val="100000"/>
              <a:buFont typeface="Times New Roman" panose="02020603050405020304" pitchFamily="18" charset="0"/>
              <a:buNone/>
              <a:defRPr/>
            </a:pPr>
            <a:endParaRPr lang="fr-FR"/>
          </a:p>
        </p:txBody>
      </p:sp>
      <p:sp>
        <p:nvSpPr>
          <p:cNvPr id="30" name="ZoneTexte 29">
            <a:extLst>
              <a:ext uri="{FF2B5EF4-FFF2-40B4-BE49-F238E27FC236}">
                <a16:creationId xmlns:a16="http://schemas.microsoft.com/office/drawing/2014/main" id="{7CB59F03-3712-A974-0F29-11B73E37B63C}"/>
              </a:ext>
            </a:extLst>
          </p:cNvPr>
          <p:cNvSpPr txBox="1"/>
          <p:nvPr/>
        </p:nvSpPr>
        <p:spPr>
          <a:xfrm>
            <a:off x="5668820" y="1871573"/>
            <a:ext cx="6667466" cy="3046988"/>
          </a:xfrm>
          <a:prstGeom prst="rect">
            <a:avLst/>
          </a:prstGeom>
          <a:noFill/>
        </p:spPr>
        <p:txBody>
          <a:bodyPr wrap="none" rtlCol="0">
            <a:spAutoFit/>
          </a:bodyPr>
          <a:lstStyle/>
          <a:p>
            <a:pPr algn="ctr"/>
            <a:r>
              <a:rPr lang="fr-FR" sz="2400" b="1" dirty="0"/>
              <a:t>Un homéotherme rêveur à la pensée incarnée </a:t>
            </a:r>
          </a:p>
          <a:p>
            <a:pPr algn="ctr"/>
            <a:r>
              <a:rPr lang="fr-FR" sz="2400" b="1" dirty="0"/>
              <a:t>qui s’appuie sur ses compétences socles</a:t>
            </a:r>
          </a:p>
          <a:p>
            <a:pPr algn="ctr"/>
            <a:r>
              <a:rPr lang="fr-FR" sz="2400" b="1" dirty="0"/>
              <a:t>pour échanger, partager, et prendre plaisir à jouer  </a:t>
            </a:r>
          </a:p>
          <a:p>
            <a:pPr algn="ctr"/>
            <a:r>
              <a:rPr lang="fr-FR" sz="2400" b="1" dirty="0"/>
              <a:t>avec les hommes et les animaux …</a:t>
            </a:r>
          </a:p>
          <a:p>
            <a:pPr algn="ctr"/>
            <a:endParaRPr lang="fr-FR" sz="2400" b="1" dirty="0"/>
          </a:p>
          <a:p>
            <a:pPr algn="ctr"/>
            <a:r>
              <a:rPr lang="fr-FR" sz="2400" b="1" dirty="0"/>
              <a:t>Mais pas que : pour être incarné, </a:t>
            </a:r>
          </a:p>
          <a:p>
            <a:pPr algn="ctr"/>
            <a:r>
              <a:rPr lang="fr-FR" sz="2400" b="1" dirty="0"/>
              <a:t>« vivant »  et </a:t>
            </a:r>
            <a:r>
              <a:rPr lang="fr-FR" sz="2400" b="1" dirty="0" err="1"/>
              <a:t>bien-traitant</a:t>
            </a:r>
            <a:r>
              <a:rPr lang="fr-FR" sz="2400" b="1" dirty="0"/>
              <a:t>, </a:t>
            </a:r>
          </a:p>
          <a:p>
            <a:pPr algn="ctr"/>
            <a:r>
              <a:rPr lang="fr-FR" sz="2400" b="1" dirty="0"/>
              <a:t>voire thérapeutique.   </a:t>
            </a:r>
          </a:p>
        </p:txBody>
      </p:sp>
    </p:spTree>
    <p:extLst>
      <p:ext uri="{BB962C8B-B14F-4D97-AF65-F5344CB8AC3E}">
        <p14:creationId xmlns:p14="http://schemas.microsoft.com/office/powerpoint/2010/main" val="306729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17CAC38D-A0C3-837F-34D2-E78EA53B68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9" r="2340"/>
          <a:stretch/>
        </p:blipFill>
        <p:spPr bwMode="auto">
          <a:xfrm>
            <a:off x="3935414" y="1309815"/>
            <a:ext cx="4220045" cy="46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 3">
            <a:extLst>
              <a:ext uri="{FF2B5EF4-FFF2-40B4-BE49-F238E27FC236}">
                <a16:creationId xmlns:a16="http://schemas.microsoft.com/office/drawing/2014/main" id="{C6F850C1-D499-ED5C-BFEF-CC05FF8B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143251" y="1844675"/>
            <a:ext cx="626586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ZoneTexte 4">
            <a:extLst>
              <a:ext uri="{FF2B5EF4-FFF2-40B4-BE49-F238E27FC236}">
                <a16:creationId xmlns:a16="http://schemas.microsoft.com/office/drawing/2014/main" id="{F8ADA58C-7E6B-48D2-0551-3C99FFCD347E}"/>
              </a:ext>
            </a:extLst>
          </p:cNvPr>
          <p:cNvSpPr txBox="1">
            <a:spLocks noChangeArrowheads="1"/>
          </p:cNvSpPr>
          <p:nvPr/>
        </p:nvSpPr>
        <p:spPr bwMode="auto">
          <a:xfrm>
            <a:off x="3143251" y="476250"/>
            <a:ext cx="55071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4000" b="1"/>
              <a:t>Merci de votre attention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 Hergé -75- Tintin chez le psychanalyste">
            <a:extLst>
              <a:ext uri="{FF2B5EF4-FFF2-40B4-BE49-F238E27FC236}">
                <a16:creationId xmlns:a16="http://schemas.microsoft.com/office/drawing/2014/main" id="{8BD00F30-3147-16C5-1DA3-12378B83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532" y="632460"/>
            <a:ext cx="3419288" cy="559308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18FCFE7-F37E-C1C8-96FE-6321D86F289D}"/>
              </a:ext>
            </a:extLst>
          </p:cNvPr>
          <p:cNvSpPr txBox="1"/>
          <p:nvPr/>
        </p:nvSpPr>
        <p:spPr>
          <a:xfrm>
            <a:off x="1100164" y="1815620"/>
            <a:ext cx="4813112" cy="1077218"/>
          </a:xfrm>
          <a:prstGeom prst="rect">
            <a:avLst/>
          </a:prstGeom>
          <a:noFill/>
        </p:spPr>
        <p:txBody>
          <a:bodyPr wrap="none" rtlCol="0">
            <a:spAutoFit/>
          </a:bodyPr>
          <a:lstStyle/>
          <a:p>
            <a:pPr algn="ctr"/>
            <a:r>
              <a:rPr lang="fr-FR" sz="3200" b="1" dirty="0"/>
              <a:t>Quelle est la différence </a:t>
            </a:r>
          </a:p>
          <a:p>
            <a:pPr algn="ctr"/>
            <a:r>
              <a:rPr lang="fr-FR" sz="3200" b="1" dirty="0"/>
              <a:t>entre un Psy et son chien ? </a:t>
            </a:r>
          </a:p>
        </p:txBody>
      </p:sp>
      <p:pic>
        <p:nvPicPr>
          <p:cNvPr id="3" name="Picture 30">
            <a:extLst>
              <a:ext uri="{FF2B5EF4-FFF2-40B4-BE49-F238E27FC236}">
                <a16:creationId xmlns:a16="http://schemas.microsoft.com/office/drawing/2014/main" id="{8E738D35-9FE4-D785-4B24-95CE75944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6250" b="11182"/>
          <a:stretch>
            <a:fillRect/>
          </a:stretch>
        </p:blipFill>
        <p:spPr bwMode="auto">
          <a:xfrm>
            <a:off x="2441132" y="3900292"/>
            <a:ext cx="2071501" cy="142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92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2" descr="Une image contenant dessin, art, Dessin d’enfant, illustration&#10;&#10;Description générée automatiquement">
            <a:extLst>
              <a:ext uri="{FF2B5EF4-FFF2-40B4-BE49-F238E27FC236}">
                <a16:creationId xmlns:a16="http://schemas.microsoft.com/office/drawing/2014/main" id="{F65ED573-ADE4-8321-4A6C-E7B45A325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35247" y="-98938"/>
            <a:ext cx="4713325" cy="6956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9FA3E11C-127C-6EE0-808A-3A64DD845DCF}"/>
              </a:ext>
            </a:extLst>
          </p:cNvPr>
          <p:cNvSpPr txBox="1"/>
          <p:nvPr/>
        </p:nvSpPr>
        <p:spPr>
          <a:xfrm>
            <a:off x="256400" y="1187497"/>
            <a:ext cx="6967634" cy="5386090"/>
          </a:xfrm>
          <a:prstGeom prst="rect">
            <a:avLst/>
          </a:prstGeom>
          <a:noFill/>
        </p:spPr>
        <p:txBody>
          <a:bodyPr wrap="square">
            <a:spAutoFit/>
          </a:bodyPr>
          <a:lstStyle/>
          <a:p>
            <a:pPr marL="457200" indent="-457200">
              <a:buAutoNum type="arabicParenR"/>
            </a:pPr>
            <a:r>
              <a:rPr lang="fr-FR" sz="2400" dirty="0">
                <a:solidFill>
                  <a:schemeClr val="accent1">
                    <a:lumMod val="75000"/>
                  </a:schemeClr>
                </a:solidFill>
              </a:rPr>
              <a:t>Plus il y a de diversité, plus le système est résilient</a:t>
            </a:r>
          </a:p>
          <a:p>
            <a:r>
              <a:rPr lang="fr-FR" sz="2000" dirty="0">
                <a:solidFill>
                  <a:schemeClr val="accent1">
                    <a:lumMod val="75000"/>
                  </a:schemeClr>
                </a:solidFill>
              </a:rPr>
              <a:t> </a:t>
            </a:r>
            <a:endParaRPr lang="fr-FR" sz="2000" dirty="0">
              <a:solidFill>
                <a:schemeClr val="accent1"/>
              </a:solidFill>
            </a:endParaRPr>
          </a:p>
          <a:p>
            <a:r>
              <a:rPr lang="fr-FR" sz="2000" dirty="0"/>
              <a:t>MA = diversification des propositions thérapeutiques ou de modes relationnels singuliers humain/non-humain</a:t>
            </a:r>
          </a:p>
          <a:p>
            <a:endParaRPr lang="fr-FR" sz="2000" dirty="0"/>
          </a:p>
          <a:p>
            <a:r>
              <a:rPr lang="fr-FR" sz="2000" dirty="0"/>
              <a:t>Les messages de ce </a:t>
            </a:r>
            <a:r>
              <a:rPr lang="fr-FR" sz="2000" dirty="0">
                <a:solidFill>
                  <a:schemeClr val="accent1">
                    <a:lumMod val="75000"/>
                  </a:schemeClr>
                </a:solidFill>
              </a:rPr>
              <a:t>vécu</a:t>
            </a:r>
            <a:r>
              <a:rPr lang="fr-FR" sz="2000" dirty="0"/>
              <a:t> relationnel / transposition à la personne / équilibre personnel :</a:t>
            </a:r>
          </a:p>
          <a:p>
            <a:endParaRPr lang="fr-FR" sz="2000" dirty="0"/>
          </a:p>
          <a:p>
            <a:r>
              <a:rPr lang="fr-FR" sz="2000" dirty="0"/>
              <a:t>communication – capacité d’inhibition – tolérance à la frustration, apprentissages, bien-être/</a:t>
            </a:r>
            <a:r>
              <a:rPr lang="fr-FR" sz="2000" dirty="0" err="1"/>
              <a:t>bien-traitance</a:t>
            </a:r>
            <a:r>
              <a:rPr lang="fr-FR" sz="2000" dirty="0"/>
              <a:t>,</a:t>
            </a:r>
          </a:p>
          <a:p>
            <a:r>
              <a:rPr lang="fr-FR" sz="2000" dirty="0"/>
              <a:t>Sociabilité, coopération, conflits  …. </a:t>
            </a:r>
          </a:p>
          <a:p>
            <a:endParaRPr lang="fr-FR" sz="2000" dirty="0"/>
          </a:p>
          <a:p>
            <a:r>
              <a:rPr lang="fr-FR" sz="2000" dirty="0"/>
              <a:t>Homéothermie / apprentissages – rêves – attachement </a:t>
            </a:r>
          </a:p>
          <a:p>
            <a:endParaRPr lang="fr-FR" sz="2000" dirty="0"/>
          </a:p>
          <a:p>
            <a:r>
              <a:rPr lang="fr-FR" sz="2000" dirty="0"/>
              <a:t>Trouver sa place, son rôle  </a:t>
            </a:r>
          </a:p>
          <a:p>
            <a:endParaRPr lang="fr-FR" sz="2000" dirty="0"/>
          </a:p>
          <a:p>
            <a:r>
              <a:rPr lang="fr-FR" sz="2000" dirty="0"/>
              <a:t>rythmes &amp; biorythmes, sommeil, repos, alimentation, …</a:t>
            </a:r>
          </a:p>
        </p:txBody>
      </p:sp>
      <p:sp>
        <p:nvSpPr>
          <p:cNvPr id="6" name="ZoneTexte 5">
            <a:extLst>
              <a:ext uri="{FF2B5EF4-FFF2-40B4-BE49-F238E27FC236}">
                <a16:creationId xmlns:a16="http://schemas.microsoft.com/office/drawing/2014/main" id="{05DBA69D-7FF3-791D-B6B8-6112AF87ED85}"/>
              </a:ext>
            </a:extLst>
          </p:cNvPr>
          <p:cNvSpPr txBox="1"/>
          <p:nvPr/>
        </p:nvSpPr>
        <p:spPr>
          <a:xfrm>
            <a:off x="367614" y="337509"/>
            <a:ext cx="6098058" cy="861774"/>
          </a:xfrm>
          <a:prstGeom prst="rect">
            <a:avLst/>
          </a:prstGeom>
          <a:noFill/>
        </p:spPr>
        <p:txBody>
          <a:bodyPr wrap="square">
            <a:spAutoFit/>
          </a:bodyPr>
          <a:lstStyle/>
          <a:p>
            <a:pPr algn="ctr"/>
            <a:r>
              <a:rPr lang="fr-FR" sz="3200" dirty="0">
                <a:ln w="0"/>
                <a:solidFill>
                  <a:schemeClr val="accent1"/>
                </a:solidFill>
                <a:effectLst>
                  <a:outerShdw blurRad="38100" dist="19050" dir="2700000" algn="tl" rotWithShape="0">
                    <a:schemeClr val="dk1">
                      <a:alpha val="40000"/>
                    </a:schemeClr>
                  </a:outerShdw>
                </a:effectLst>
              </a:rPr>
              <a:t>Trois lois du vivant / écosystème - 1 </a:t>
            </a:r>
          </a:p>
          <a:p>
            <a:endParaRPr lang="fr-FR" dirty="0"/>
          </a:p>
        </p:txBody>
      </p:sp>
    </p:spTree>
    <p:extLst>
      <p:ext uri="{BB962C8B-B14F-4D97-AF65-F5344CB8AC3E}">
        <p14:creationId xmlns:p14="http://schemas.microsoft.com/office/powerpoint/2010/main" val="220692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5DBA69D-7FF3-791D-B6B8-6112AF87ED85}"/>
              </a:ext>
            </a:extLst>
          </p:cNvPr>
          <p:cNvSpPr txBox="1"/>
          <p:nvPr/>
        </p:nvSpPr>
        <p:spPr>
          <a:xfrm>
            <a:off x="2851322" y="510916"/>
            <a:ext cx="6098058" cy="861774"/>
          </a:xfrm>
          <a:prstGeom prst="rect">
            <a:avLst/>
          </a:prstGeom>
          <a:noFill/>
        </p:spPr>
        <p:txBody>
          <a:bodyPr wrap="square">
            <a:spAutoFit/>
          </a:bodyPr>
          <a:lstStyle/>
          <a:p>
            <a:pPr algn="ctr"/>
            <a:r>
              <a:rPr lang="fr-FR" sz="3200" dirty="0">
                <a:ln w="0"/>
                <a:solidFill>
                  <a:schemeClr val="accent1"/>
                </a:solidFill>
                <a:effectLst>
                  <a:outerShdw blurRad="38100" dist="19050" dir="2700000" algn="tl" rotWithShape="0">
                    <a:schemeClr val="dk1">
                      <a:alpha val="40000"/>
                    </a:schemeClr>
                  </a:outerShdw>
                </a:effectLst>
              </a:rPr>
              <a:t>Trois lois du vivant / écosystème - 2 </a:t>
            </a:r>
          </a:p>
          <a:p>
            <a:endParaRPr lang="fr-FR" dirty="0"/>
          </a:p>
        </p:txBody>
      </p:sp>
      <p:sp>
        <p:nvSpPr>
          <p:cNvPr id="5" name="ZoneTexte 4">
            <a:extLst>
              <a:ext uri="{FF2B5EF4-FFF2-40B4-BE49-F238E27FC236}">
                <a16:creationId xmlns:a16="http://schemas.microsoft.com/office/drawing/2014/main" id="{050D5C00-0932-97D2-5197-7003291E28C6}"/>
              </a:ext>
            </a:extLst>
          </p:cNvPr>
          <p:cNvSpPr txBox="1"/>
          <p:nvPr/>
        </p:nvSpPr>
        <p:spPr>
          <a:xfrm>
            <a:off x="429397" y="1762666"/>
            <a:ext cx="9159446" cy="1754326"/>
          </a:xfrm>
          <a:prstGeom prst="rect">
            <a:avLst/>
          </a:prstGeom>
          <a:noFill/>
        </p:spPr>
        <p:txBody>
          <a:bodyPr wrap="square">
            <a:spAutoFit/>
          </a:bodyPr>
          <a:lstStyle/>
          <a:p>
            <a:r>
              <a:rPr lang="fr-FR" sz="2400" dirty="0">
                <a:solidFill>
                  <a:schemeClr val="accent1">
                    <a:lumMod val="75000"/>
                  </a:schemeClr>
                </a:solidFill>
              </a:rPr>
              <a:t>2) C’est la limitation des ressources qui régule l’effectif (le potentiel)</a:t>
            </a:r>
          </a:p>
          <a:p>
            <a:endParaRPr lang="fr-FR" sz="1800" dirty="0">
              <a:solidFill>
                <a:schemeClr val="accent1">
                  <a:lumMod val="75000"/>
                </a:schemeClr>
              </a:solidFill>
            </a:endParaRPr>
          </a:p>
          <a:p>
            <a:endParaRPr lang="fr-FR" sz="600" dirty="0">
              <a:solidFill>
                <a:schemeClr val="accent1">
                  <a:lumMod val="75000"/>
                </a:schemeClr>
              </a:solidFill>
            </a:endParaRPr>
          </a:p>
          <a:p>
            <a:r>
              <a:rPr lang="fr-FR" sz="2000" dirty="0"/>
              <a:t>Ressources financières, humaines, compétences, collaborations …</a:t>
            </a:r>
          </a:p>
          <a:p>
            <a:endParaRPr lang="fr-FR" sz="2000" dirty="0"/>
          </a:p>
          <a:p>
            <a:r>
              <a:rPr lang="fr-FR" sz="2000" dirty="0"/>
              <a:t>Milieu riche, favorable </a:t>
            </a:r>
          </a:p>
        </p:txBody>
      </p:sp>
      <p:pic>
        <p:nvPicPr>
          <p:cNvPr id="7" name="Picture 2" descr="Dessins de Japon à colorier">
            <a:extLst>
              <a:ext uri="{FF2B5EF4-FFF2-40B4-BE49-F238E27FC236}">
                <a16:creationId xmlns:a16="http://schemas.microsoft.com/office/drawing/2014/main" id="{F0515C11-597C-395A-1D27-57D29943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908" y="2984871"/>
            <a:ext cx="4713337" cy="365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loriage Abeille Insecte En Plein Vol Dessin Abeille à imprimer">
            <a:extLst>
              <a:ext uri="{FF2B5EF4-FFF2-40B4-BE49-F238E27FC236}">
                <a16:creationId xmlns:a16="http://schemas.microsoft.com/office/drawing/2014/main" id="{5E622F26-6969-ACB3-F295-AA3A361F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872" y="4332188"/>
            <a:ext cx="999457" cy="748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erbe vecteur silhouette dessin croquis 4798182 Art vectoriel chez Vecteezy">
            <a:extLst>
              <a:ext uri="{FF2B5EF4-FFF2-40B4-BE49-F238E27FC236}">
                <a16:creationId xmlns:a16="http://schemas.microsoft.com/office/drawing/2014/main" id="{51E5BB1F-4649-FDD7-63B1-F3E762AA6D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03" b="9767"/>
          <a:stretch/>
        </p:blipFill>
        <p:spPr bwMode="auto">
          <a:xfrm>
            <a:off x="0" y="6418685"/>
            <a:ext cx="464250" cy="45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82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5DBA69D-7FF3-791D-B6B8-6112AF87ED85}"/>
              </a:ext>
            </a:extLst>
          </p:cNvPr>
          <p:cNvSpPr txBox="1"/>
          <p:nvPr/>
        </p:nvSpPr>
        <p:spPr>
          <a:xfrm>
            <a:off x="2851322" y="510916"/>
            <a:ext cx="6098058" cy="861774"/>
          </a:xfrm>
          <a:prstGeom prst="rect">
            <a:avLst/>
          </a:prstGeom>
          <a:noFill/>
        </p:spPr>
        <p:txBody>
          <a:bodyPr wrap="square">
            <a:spAutoFit/>
          </a:bodyPr>
          <a:lstStyle/>
          <a:p>
            <a:pPr algn="ctr"/>
            <a:r>
              <a:rPr lang="fr-FR" sz="3200" dirty="0">
                <a:ln w="0"/>
                <a:solidFill>
                  <a:schemeClr val="accent1"/>
                </a:solidFill>
                <a:effectLst>
                  <a:outerShdw blurRad="38100" dist="19050" dir="2700000" algn="tl" rotWithShape="0">
                    <a:schemeClr val="dk1">
                      <a:alpha val="40000"/>
                    </a:schemeClr>
                  </a:outerShdw>
                </a:effectLst>
              </a:rPr>
              <a:t>Trois lois du vivant / écosystème - 3 </a:t>
            </a:r>
          </a:p>
          <a:p>
            <a:endParaRPr lang="fr-FR" dirty="0"/>
          </a:p>
        </p:txBody>
      </p:sp>
      <p:pic>
        <p:nvPicPr>
          <p:cNvPr id="8" name="Picture 2" descr="Coloriage Abeille Insecte En Plein Vol Dessin Abeille à imprimer">
            <a:extLst>
              <a:ext uri="{FF2B5EF4-FFF2-40B4-BE49-F238E27FC236}">
                <a16:creationId xmlns:a16="http://schemas.microsoft.com/office/drawing/2014/main" id="{5E622F26-6969-ACB3-F295-AA3A361F2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50" y="510916"/>
            <a:ext cx="999457" cy="748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erbe vecteur silhouette dessin croquis 4798182 Art vectoriel chez Vecteezy">
            <a:extLst>
              <a:ext uri="{FF2B5EF4-FFF2-40B4-BE49-F238E27FC236}">
                <a16:creationId xmlns:a16="http://schemas.microsoft.com/office/drawing/2014/main" id="{51E5BB1F-4649-FDD7-63B1-F3E762AA6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03" b="9767"/>
          <a:stretch/>
        </p:blipFill>
        <p:spPr bwMode="auto">
          <a:xfrm>
            <a:off x="0" y="6418685"/>
            <a:ext cx="464250" cy="45191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1999A79-9A91-C1E2-D09B-E6FB025EBBB2}"/>
              </a:ext>
            </a:extLst>
          </p:cNvPr>
          <p:cNvSpPr txBox="1"/>
          <p:nvPr/>
        </p:nvSpPr>
        <p:spPr>
          <a:xfrm>
            <a:off x="464250" y="1669289"/>
            <a:ext cx="5098350" cy="3339376"/>
          </a:xfrm>
          <a:prstGeom prst="rect">
            <a:avLst/>
          </a:prstGeom>
          <a:noFill/>
        </p:spPr>
        <p:txBody>
          <a:bodyPr wrap="square">
            <a:spAutoFit/>
          </a:bodyPr>
          <a:lstStyle/>
          <a:p>
            <a:r>
              <a:rPr lang="fr-FR" sz="2400" dirty="0">
                <a:solidFill>
                  <a:schemeClr val="accent1">
                    <a:lumMod val="75000"/>
                  </a:schemeClr>
                </a:solidFill>
              </a:rPr>
              <a:t>3) Tout est interconnecté </a:t>
            </a:r>
          </a:p>
          <a:p>
            <a:endParaRPr lang="fr-FR" sz="700" dirty="0"/>
          </a:p>
          <a:p>
            <a:r>
              <a:rPr lang="fr-FR" sz="1800" dirty="0"/>
              <a:t>Implication systémique importante, information des équipes et personnels, patients, familles ……..</a:t>
            </a:r>
          </a:p>
          <a:p>
            <a:endParaRPr lang="fr-FR" sz="1800" dirty="0"/>
          </a:p>
          <a:p>
            <a:r>
              <a:rPr lang="fr-FR" sz="1800" dirty="0"/>
              <a:t>Interroge l’architecture, l’hygiène des lieux et parcours animaux, le ménage, les services logistiques (cuisine, blanchisserie, poubelles  …), les espaces extérieurs, la faune et </a:t>
            </a:r>
            <a:r>
              <a:rPr lang="fr-FR" sz="1800"/>
              <a:t>la flore locale </a:t>
            </a:r>
            <a:r>
              <a:rPr lang="fr-FR" sz="1800" dirty="0"/>
              <a:t>(chats, rats, oiseaux, insectes,   …….</a:t>
            </a:r>
          </a:p>
          <a:p>
            <a:endParaRPr lang="fr-FR" dirty="0"/>
          </a:p>
          <a:p>
            <a:r>
              <a:rPr lang="fr-FR" sz="1800" dirty="0"/>
              <a:t>et : </a:t>
            </a:r>
            <a:r>
              <a:rPr lang="fr-FR" sz="1800" u="sng" dirty="0"/>
              <a:t>les méthodes de travail !</a:t>
            </a:r>
          </a:p>
        </p:txBody>
      </p:sp>
      <p:pic>
        <p:nvPicPr>
          <p:cNvPr id="1026" name="Picture 2" descr="Nord Nature écosystème Illustration. Chaîne Alimentaire Et L'interconnexion  Entre Les Animaux Clip Art Libres De Droits , Svg , Vecteurs Et  Illustration. Image 43835825.">
            <a:extLst>
              <a:ext uri="{FF2B5EF4-FFF2-40B4-BE49-F238E27FC236}">
                <a16:creationId xmlns:a16="http://schemas.microsoft.com/office/drawing/2014/main" id="{AC4D9316-8842-A4BB-5CB5-152BA6B84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847" y="1714500"/>
            <a:ext cx="5390903"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9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7E7788-255D-54F5-F480-60F8AC402288}"/>
              </a:ext>
            </a:extLst>
          </p:cNvPr>
          <p:cNvPicPr>
            <a:picLocks noChangeAspect="1"/>
          </p:cNvPicPr>
          <p:nvPr/>
        </p:nvPicPr>
        <p:blipFill rotWithShape="1">
          <a:blip r:embed="rId2"/>
          <a:srcRect t="798" r="1748" b="10573"/>
          <a:stretch/>
        </p:blipFill>
        <p:spPr>
          <a:xfrm>
            <a:off x="6773281" y="296561"/>
            <a:ext cx="4879141" cy="6246938"/>
          </a:xfrm>
          <a:prstGeom prst="rect">
            <a:avLst/>
          </a:prstGeom>
        </p:spPr>
      </p:pic>
      <p:sp>
        <p:nvSpPr>
          <p:cNvPr id="3" name="ZoneTexte 2">
            <a:extLst>
              <a:ext uri="{FF2B5EF4-FFF2-40B4-BE49-F238E27FC236}">
                <a16:creationId xmlns:a16="http://schemas.microsoft.com/office/drawing/2014/main" id="{D861852D-56C0-5EE6-7720-DD546B19F2E9}"/>
              </a:ext>
            </a:extLst>
          </p:cNvPr>
          <p:cNvSpPr txBox="1"/>
          <p:nvPr/>
        </p:nvSpPr>
        <p:spPr>
          <a:xfrm>
            <a:off x="1098307" y="347357"/>
            <a:ext cx="4320413" cy="1077218"/>
          </a:xfrm>
          <a:prstGeom prst="rect">
            <a:avLst/>
          </a:prstGeom>
          <a:noFill/>
        </p:spPr>
        <p:txBody>
          <a:bodyPr wrap="none" rtlCol="0">
            <a:spAutoFit/>
          </a:bodyPr>
          <a:lstStyle/>
          <a:p>
            <a:r>
              <a:rPr lang="fr-FR" sz="3200" b="1" dirty="0"/>
              <a:t>Il y a encore un créneau </a:t>
            </a:r>
          </a:p>
          <a:p>
            <a:pPr algn="ctr"/>
            <a:r>
              <a:rPr lang="fr-FR" sz="3200" b="1" dirty="0"/>
              <a:t>à prendre ! </a:t>
            </a:r>
          </a:p>
        </p:txBody>
      </p:sp>
      <p:sp>
        <p:nvSpPr>
          <p:cNvPr id="5" name="ZoneTexte 4">
            <a:extLst>
              <a:ext uri="{FF2B5EF4-FFF2-40B4-BE49-F238E27FC236}">
                <a16:creationId xmlns:a16="http://schemas.microsoft.com/office/drawing/2014/main" id="{163C1BBD-896A-5CF8-D5DE-40CE11ACE19F}"/>
              </a:ext>
            </a:extLst>
          </p:cNvPr>
          <p:cNvSpPr txBox="1"/>
          <p:nvPr/>
        </p:nvSpPr>
        <p:spPr>
          <a:xfrm>
            <a:off x="1393225" y="3388888"/>
            <a:ext cx="6098058" cy="1200329"/>
          </a:xfrm>
          <a:prstGeom prst="rect">
            <a:avLst/>
          </a:prstGeom>
          <a:noFill/>
        </p:spPr>
        <p:txBody>
          <a:bodyPr wrap="square">
            <a:spAutoFit/>
          </a:bodyPr>
          <a:lstStyle/>
          <a:p>
            <a:pPr marL="0" indent="0" algn="just">
              <a:buNone/>
            </a:pPr>
            <a:r>
              <a:rPr lang="fr-FR" dirty="0">
                <a:solidFill>
                  <a:schemeClr val="bg1"/>
                </a:solidFill>
              </a:rPr>
              <a:t>un état de bien-être qui permet à chacun de réaliser son potentiel, de faire face aux difficultés normales de la vie, de travailler avec succès et de manière productive, et d’être en mesure d’apporter une contribution à la communauté »</a:t>
            </a:r>
          </a:p>
        </p:txBody>
      </p:sp>
      <p:sp>
        <p:nvSpPr>
          <p:cNvPr id="7" name="ZoneTexte 6">
            <a:extLst>
              <a:ext uri="{FF2B5EF4-FFF2-40B4-BE49-F238E27FC236}">
                <a16:creationId xmlns:a16="http://schemas.microsoft.com/office/drawing/2014/main" id="{39EFA7A7-CE78-B9D7-9511-E86A82B8F39E}"/>
              </a:ext>
            </a:extLst>
          </p:cNvPr>
          <p:cNvSpPr txBox="1"/>
          <p:nvPr/>
        </p:nvSpPr>
        <p:spPr>
          <a:xfrm>
            <a:off x="613642" y="1602923"/>
            <a:ext cx="5676150" cy="2246769"/>
          </a:xfrm>
          <a:prstGeom prst="rect">
            <a:avLst/>
          </a:prstGeom>
          <a:noFill/>
        </p:spPr>
        <p:txBody>
          <a:bodyPr wrap="square">
            <a:spAutoFit/>
          </a:bodyPr>
          <a:lstStyle/>
          <a:p>
            <a:r>
              <a:rPr lang="fr-FR" sz="2000" b="1" dirty="0"/>
              <a:t>La santé mentale</a:t>
            </a:r>
            <a:r>
              <a:rPr lang="fr-FR" sz="2000" dirty="0"/>
              <a:t> correspond à un état de bien-être </a:t>
            </a:r>
            <a:r>
              <a:rPr lang="fr-FR" sz="2000" b="1" dirty="0"/>
              <a:t>mental</a:t>
            </a:r>
            <a:r>
              <a:rPr lang="fr-FR" sz="2000" dirty="0"/>
              <a:t> qui nous permet </a:t>
            </a:r>
          </a:p>
          <a:p>
            <a:r>
              <a:rPr lang="fr-FR" sz="2000" dirty="0"/>
              <a:t>- d'affronter les sources de stress de la vie, </a:t>
            </a:r>
          </a:p>
          <a:p>
            <a:r>
              <a:rPr lang="fr-FR" sz="2000" dirty="0"/>
              <a:t>- de réaliser notre potentiel, </a:t>
            </a:r>
          </a:p>
          <a:p>
            <a:r>
              <a:rPr lang="fr-FR" sz="2000" dirty="0"/>
              <a:t>- de bien apprendre </a:t>
            </a:r>
          </a:p>
          <a:p>
            <a:r>
              <a:rPr lang="fr-FR" sz="2000" dirty="0"/>
              <a:t>- et de bien travailler, </a:t>
            </a:r>
          </a:p>
          <a:p>
            <a:r>
              <a:rPr lang="fr-FR" sz="2000" dirty="0"/>
              <a:t>- </a:t>
            </a:r>
            <a:r>
              <a:rPr lang="fr-FR" sz="2000" dirty="0">
                <a:highlight>
                  <a:srgbClr val="FFFF00"/>
                </a:highlight>
              </a:rPr>
              <a:t>et de contribuer à la vie de la communauté</a:t>
            </a:r>
          </a:p>
        </p:txBody>
      </p:sp>
      <p:sp>
        <p:nvSpPr>
          <p:cNvPr id="8" name="ZoneTexte 7">
            <a:extLst>
              <a:ext uri="{FF2B5EF4-FFF2-40B4-BE49-F238E27FC236}">
                <a16:creationId xmlns:a16="http://schemas.microsoft.com/office/drawing/2014/main" id="{2B26A1B5-1A04-1076-DE76-4C39FA508E80}"/>
              </a:ext>
            </a:extLst>
          </p:cNvPr>
          <p:cNvSpPr txBox="1"/>
          <p:nvPr/>
        </p:nvSpPr>
        <p:spPr>
          <a:xfrm>
            <a:off x="433479" y="4410626"/>
            <a:ext cx="6098058" cy="2123658"/>
          </a:xfrm>
          <a:prstGeom prst="rect">
            <a:avLst/>
          </a:prstGeom>
          <a:noFill/>
        </p:spPr>
        <p:txBody>
          <a:bodyPr wrap="square" rtlCol="0">
            <a:spAutoFit/>
          </a:bodyPr>
          <a:lstStyle/>
          <a:p>
            <a:pPr algn="ctr"/>
            <a:r>
              <a:rPr lang="fr-FR" sz="2400" b="1" dirty="0"/>
              <a:t>                               </a:t>
            </a:r>
            <a:r>
              <a:rPr lang="fr-FR" sz="3200" b="1" dirty="0"/>
              <a:t>Le lien </a:t>
            </a:r>
          </a:p>
          <a:p>
            <a:pPr algn="ctr"/>
            <a:r>
              <a:rPr lang="fr-FR" sz="3200" b="1" dirty="0"/>
              <a:t>                         Besoin de sens </a:t>
            </a:r>
          </a:p>
          <a:p>
            <a:pPr algn="ctr"/>
            <a:endParaRPr lang="fr-FR" sz="2400" b="1" dirty="0"/>
          </a:p>
          <a:p>
            <a:pPr algn="ctr"/>
            <a:endParaRPr lang="fr-FR" sz="800" b="1" dirty="0"/>
          </a:p>
          <a:p>
            <a:pPr algn="ctr"/>
            <a:r>
              <a:rPr lang="fr-FR" b="1" dirty="0"/>
              <a:t>Le sentiment d’être participatif, reconnu, aimé, solidaire …</a:t>
            </a:r>
          </a:p>
          <a:p>
            <a:pPr algn="ctr"/>
            <a:r>
              <a:rPr lang="fr-FR" b="1" dirty="0"/>
              <a:t>(comportement affiliatif)   </a:t>
            </a:r>
          </a:p>
        </p:txBody>
      </p:sp>
      <p:pic>
        <p:nvPicPr>
          <p:cNvPr id="4098" name="Picture 2" descr="Les Pimms, 66 points d'information pour le lien social dans les  territoires: par JF Vaquiéri (Secrétaire général d'Enedis) - La Revue  CiviqueLa Revue Civique">
            <a:extLst>
              <a:ext uri="{FF2B5EF4-FFF2-40B4-BE49-F238E27FC236}">
                <a16:creationId xmlns:a16="http://schemas.microsoft.com/office/drawing/2014/main" id="{69C82D07-A99A-0298-AAE6-130BC2038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69" y="4289562"/>
            <a:ext cx="2300697" cy="15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0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al De Troie Icône Clip Art Libres De Droits , Svg , Vecteurs Et  Illustration. Image 96135103.">
            <a:extLst>
              <a:ext uri="{FF2B5EF4-FFF2-40B4-BE49-F238E27FC236}">
                <a16:creationId xmlns:a16="http://schemas.microsoft.com/office/drawing/2014/main" id="{EEE29487-791A-8976-2E64-B4B28594B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876" y="714375"/>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B34D1C-3435-8180-E04A-496396A3B914}"/>
              </a:ext>
            </a:extLst>
          </p:cNvPr>
          <p:cNvSpPr txBox="1"/>
          <p:nvPr/>
        </p:nvSpPr>
        <p:spPr>
          <a:xfrm>
            <a:off x="501310" y="639240"/>
            <a:ext cx="11443039" cy="3231654"/>
          </a:xfrm>
          <a:prstGeom prst="rect">
            <a:avLst/>
          </a:prstGeom>
          <a:noFill/>
        </p:spPr>
        <p:txBody>
          <a:bodyPr wrap="square">
            <a:spAutoFit/>
          </a:bodyPr>
          <a:lstStyle/>
          <a:p>
            <a:r>
              <a:rPr lang="fr-FR" sz="3600" b="1" dirty="0">
                <a:solidFill>
                  <a:schemeClr val="accent1"/>
                </a:solidFill>
              </a:rPr>
              <a:t>Médiation Animale : Un cheval de Troie dans l’institution ?</a:t>
            </a:r>
          </a:p>
          <a:p>
            <a:endParaRPr lang="fr-FR" sz="2800" b="1" dirty="0">
              <a:solidFill>
                <a:schemeClr val="accent1"/>
              </a:solidFill>
            </a:endParaRPr>
          </a:p>
          <a:p>
            <a:r>
              <a:rPr lang="fr-FR" sz="2800" b="1" dirty="0"/>
              <a:t>Médiation Animale, de quoi parle-t-on ? </a:t>
            </a:r>
          </a:p>
          <a:p>
            <a:endParaRPr lang="fr-FR" sz="2800" b="1" dirty="0"/>
          </a:p>
          <a:p>
            <a:endParaRPr lang="fr-FR" sz="2800" b="1" dirty="0"/>
          </a:p>
          <a:p>
            <a:endParaRPr lang="fr-FR" sz="2800" b="1" dirty="0"/>
          </a:p>
          <a:p>
            <a:endParaRPr lang="fr-FR" sz="2800" b="1" dirty="0"/>
          </a:p>
        </p:txBody>
      </p:sp>
      <p:pic>
        <p:nvPicPr>
          <p:cNvPr id="2" name="Picture 2" descr="Coloriage Abeille Insecte En Plein Vol Dessin Abeille à imprimer">
            <a:extLst>
              <a:ext uri="{FF2B5EF4-FFF2-40B4-BE49-F238E27FC236}">
                <a16:creationId xmlns:a16="http://schemas.microsoft.com/office/drawing/2014/main" id="{AFE15562-9D8D-570E-31D2-0EDEA4778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718" y="2957023"/>
            <a:ext cx="630113" cy="4719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loriage Abeille Insecte En Plein Vol Dessin Abeille à imprimer">
            <a:extLst>
              <a:ext uri="{FF2B5EF4-FFF2-40B4-BE49-F238E27FC236}">
                <a16:creationId xmlns:a16="http://schemas.microsoft.com/office/drawing/2014/main" id="{368667BD-DF91-E5CF-BD52-398849B7D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012" y="3634905"/>
            <a:ext cx="630113" cy="47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341 0.01204 C -0.01276 -0.06065 -0.03907 -0.13333 0.00468 -0.13009 C 0.04843 -0.12685 0.25716 -0.01458 0.27591 0.03218 C 0.29466 0.07871 0.20599 0.11435 0.11718 0.15 " pathEditMode="relative" rAng="0" ptsTypes="AAAA">
                                      <p:cBhvr>
                                        <p:cTn id="6" dur="4000" fill="hold"/>
                                        <p:tgtEl>
                                          <p:spTgt spid="4"/>
                                        </p:tgtEl>
                                        <p:attrNameLst>
                                          <p:attrName>ppt_x</p:attrName>
                                          <p:attrName>ppt_y</p:attrName>
                                        </p:attrNameLst>
                                      </p:cBhvr>
                                      <p:rCtr x="11641" y="-231"/>
                                    </p:animMotion>
                                  </p:childTnLst>
                                </p:cTn>
                              </p:par>
                              <p:par>
                                <p:cTn id="7" presetID="0" presetClass="path" presetSubtype="0" accel="50000" decel="50000" fill="hold" nodeType="withEffect">
                                  <p:stCondLst>
                                    <p:cond delay="0"/>
                                  </p:stCondLst>
                                  <p:childTnLst>
                                    <p:animMotion origin="layout" path="M 0.0095 -0.00995 C 0.01159 -0.00926 0.01367 -0.00695 0.01575 -0.00764 C 0.01771 -0.00857 0.01888 -0.01273 0.0207 -0.01435 C 0.02266 -0.01644 0.025 -0.01713 0.02695 -0.01875 C 0.03555 -0.02662 0.02526 -0.02083 0.03568 -0.02546 C 0.03698 -0.02708 0.03802 -0.02894 0.03945 -0.02986 C 0.04141 -0.03125 0.04362 -0.03148 0.0457 -0.03218 C 0.05989 -0.03773 0.0375 -0.03032 0.06068 -0.03657 C 0.06289 -0.03727 0.06484 -0.0382 0.06693 -0.03889 C 0.06953 -0.03958 0.072 -0.04028 0.07448 -0.04097 C 0.07864 -0.04028 0.08294 -0.04051 0.08698 -0.03889 C 0.08841 -0.0382 0.08971 -0.03634 0.09075 -0.03449 C 0.09271 -0.03032 0.09479 -0.02616 0.0957 -0.02107 C 0.09896 -0.00417 0.09766 -0.01227 0.09948 0.00347 C 0.09909 0.0368 0.10013 0.07014 0.09818 0.10347 C 0.09792 0.10856 0.09492 0.11227 0.09323 0.11667 C 0.09075 0.12315 0.09062 0.12477 0.08698 0.13009 C 0.08581 0.13171 0.08437 0.13264 0.0832 0.13449 C 0.08021 0.13935 0.07838 0.14768 0.07448 0.15 C 0.07318 0.15069 0.07187 0.15116 0.0707 0.15231 C 0.06641 0.15625 0.06289 0.16273 0.0582 0.16551 C 0.05573 0.16713 0.05325 0.16921 0.05078 0.17014 C 0.04075 0.17361 0.04661 0.17176 0.0332 0.17454 C 0.02448 0.17384 0.01562 0.17407 0.00703 0.17222 C 0.00508 0.17176 0.00364 0.16921 0.00195 0.16782 C 0.00078 0.1669 -0.00065 0.16667 -0.00182 0.16551 C -0.00313 0.16435 -0.00417 0.16227 -0.00547 0.16111 C -0.00664 0.16018 -0.00807 0.15995 -0.00925 0.15903 C -0.01016 0.1581 -0.02018 0.1463 -0.02175 0.14329 C -0.02279 0.14143 -0.02318 0.13866 -0.02422 0.1368 C -0.03581 0.1162 -0.01953 0.15116 -0.03177 0.12569 C -0.04141 0.10555 -0.02995 0.12662 -0.03932 0.10995 C -0.04011 0.10555 -0.04037 0.10069 -0.0418 0.09676 C -0.04258 0.09444 -0.04362 0.09236 -0.04427 0.09005 C -0.04662 0.08079 -0.04701 0.075 -0.04805 0.06551 C -0.04766 0.0537 -0.04779 0.04167 -0.04675 0.03009 C -0.04649 0.02685 -0.04154 0.01805 -0.0405 0.01667 C -0.0306 0.00301 -0.03646 0.01111 -0.0293 0.00555 C -0.02761 0.00417 -0.02604 0.00255 -0.02422 0.00116 C -0.02096 -0.00139 -0.01901 -0.00139 -0.0155 -0.00324 C -0.00313 -0.00995 -0.01302 -0.00625 -0.00052 -0.00995 C 0.00911 -0.00926 0.01875 -0.00949 0.02825 -0.00764 C 0.03047 -0.00741 0.03242 -0.00463 0.0345 -0.00324 C 0.03568 -0.00255 0.03698 -0.00185 0.03828 -0.00116 C 0.04752 0.01551 0.03581 -0.00486 0.047 0.01227 C 0.04831 0.01435 0.04935 0.0169 0.05078 0.01898 C 0.05182 0.0206 0.05338 0.02176 0.05443 0.02338 C 0.05911 0.03032 0.05781 0.03032 0.06198 0.03889 C 0.06315 0.0412 0.06458 0.04329 0.06575 0.0456 C 0.07539 0.06551 0.06393 0.04468 0.07318 0.06111 C 0.07539 0.07292 0.07305 0.06343 0.07825 0.07454 C 0.08372 0.08634 0.07825 0.07569 0.08203 0.08773 C 0.08346 0.09236 0.08568 0.0963 0.08698 0.10116 C 0.09049 0.11366 0.09049 0.11435 0.09453 0.12569 C 0.09609 0.13009 0.09818 0.13403 0.09948 0.13889 C 0.10182 0.14722 0.10208 0.14954 0.10573 0.15671 C 0.10807 0.16134 0.11107 0.16505 0.11328 0.17014 C 0.11445 0.17292 0.11549 0.17639 0.11693 0.17893 C 0.11888 0.18218 0.12135 0.18449 0.12318 0.18773 C 0.12513 0.1912 0.12669 0.19514 0.12825 0.19884 C 0.13177 0.20741 0.13398 0.21597 0.13828 0.22338 C 0.13932 0.22523 0.14075 0.22639 0.14206 0.22778 C 0.14687 0.24074 0.1418 0.22893 0.14831 0.23889 C 0.15 0.24167 0.1513 0.24537 0.15325 0.24792 C 0.1569 0.25278 0.1582 0.25162 0.16198 0.2544 C 0.16367 0.25579 0.16523 0.25787 0.16706 0.25903 C 0.1694 0.26018 0.172 0.26018 0.17448 0.26111 C 0.18398 0.26481 0.17057 0.26389 0.18828 0.26782 C 0.197 0.26968 0.19779 0.26968 0.20573 0.27222 C 0.20781 0.27292 0.20989 0.27384 0.21198 0.27454 C 0.21575 0.27546 0.21953 0.27569 0.22331 0.27662 C 0.22578 0.27731 0.22825 0.27847 0.23073 0.27893 C 0.23659 0.27986 0.24245 0.28032 0.24831 0.28125 C 0.2612 0.28032 0.27409 0.28032 0.28698 0.27893 C 0.28828 0.2787 0.28971 0.27801 0.29075 0.27662 C 0.29219 0.275 0.29349 0.27268 0.29453 0.27014 C 0.29883 0.25926 0.29557 0.26412 0.29831 0.2544 C 0.29896 0.25208 0.30013 0.25023 0.30078 0.24792 C 0.30364 0.23634 0.30325 0.23333 0.30456 0.22106 C 0.30534 0.21366 0.30612 0.20625 0.30703 0.19884 L 0.30833 0.18773 C 0.30781 0.16481 0.30807 0.1419 0.30703 0.11898 C 0.30651 0.10833 0.3026 0.10046 0.29948 0.09236 C 0.297 0.08565 0.29687 0.08426 0.29323 0.07893 C 0.29206 0.07731 0.29075 0.07593 0.28945 0.07454 C 0.28867 0.07222 0.28815 0.06944 0.28698 0.06782 C 0.28177 0.05949 0.28086 0.05972 0.27578 0.05671 C 0.26745 0.05741 0.25911 0.05764 0.25078 0.05903 C 0.24948 0.05903 0.24818 0.05995 0.247 0.06111 C 0.24362 0.06458 0.24023 0.06829 0.23698 0.07222 C 0.23581 0.07384 0.23437 0.075 0.2332 0.07662 C 0.2319 0.0787 0.23086 0.08125 0.22956 0.08333 C 0.22786 0.08588 0.22604 0.0875 0.22448 0.09005 C 0.22318 0.09213 0.22213 0.09468 0.2207 0.09676 C 0.21966 0.09838 0.2181 0.09954 0.21706 0.10116 C 0.20885 0.11319 0.21784 0.10208 0.2095 0.11667 C 0.19792 0.13727 0.21432 0.10231 0.20195 0.12778 C 0.20065 0.13055 0.19961 0.13403 0.19831 0.1368 C 0.19544 0.14213 0.19193 0.1463 0.18945 0.15231 C 0.18828 0.15532 0.18724 0.15856 0.18581 0.16111 C 0.18463 0.16296 0.1832 0.16389 0.18203 0.16551 C 0.16836 0.18634 0.18476 0.16296 0.17331 0.18333 C 0.17213 0.18518 0.1707 0.18611 0.16953 0.18773 C 0.15586 0.20856 0.17226 0.18518 0.16081 0.20555 C 0.15195 0.2213 0.15573 0.2118 0.14831 0.22338 C 0.14648 0.22616 0.14505 0.22963 0.14323 0.23218 C 0.13919 0.23773 0.13489 0.24259 0.13073 0.24792 C 0.12956 0.2493 0.12799 0.25046 0.12695 0.25231 C 0.12526 0.25532 0.12383 0.25856 0.122 0.26111 C 0.12044 0.26319 0.11862 0.26389 0.11693 0.26551 C 0.11523 0.26759 0.1138 0.27037 0.11198 0.27222 C 0.09258 0.29236 0.10989 0.27292 0.0957 0.28565 C 0.0944 0.2868 0.09336 0.28912 0.09193 0.29005 C 0.08997 0.29143 0.08776 0.29143 0.08568 0.29236 C 0.0845 0.29282 0.0832 0.29398 0.08203 0.29444 C 0.07995 0.29537 0.07786 0.29583 0.07578 0.29676 C 0.07409 0.29745 0.07239 0.29838 0.0707 0.29884 C 0.06367 0.30139 0.0595 0.30185 0.05195 0.30347 C 0.03984 0.30255 0.02773 0.30278 0.01575 0.30116 C 0.01224 0.30069 0.00573 0.29676 0.00573 0.29676 C 0.00443 0.29514 0.00338 0.29329 0.00195 0.29236 C -0.00039 0.29028 -0.00313 0.28958 -0.00547 0.28773 C -0.00755 0.28634 -0.00964 0.28472 -0.01172 0.28333 C -0.01302 0.28264 -0.01432 0.28218 -0.0155 0.28125 C -0.0181 0.27847 -0.02057 0.27523 -0.02305 0.27222 L -0.02682 0.26782 C -0.03346 0.25 -0.02474 0.27153 -0.03307 0.25671 C -0.03412 0.25486 -0.03451 0.25208 -0.03555 0.25 C -0.03789 0.24537 -0.0405 0.2412 -0.04297 0.2368 C -0.04427 0.23449 -0.04583 0.23264 -0.04675 0.23009 L -0.05182 0.21667 C -0.05261 0.21458 -0.05378 0.2125 -0.0543 0.20995 L -0.05547 0.20347 C -0.05508 0.19514 -0.05495 0.18704 -0.0543 0.17893 C -0.05365 0.17176 -0.05169 0.16944 -0.04922 0.16343 C -0.04544 0.15393 -0.04844 0.1588 -0.04297 0.15231 C -0.03854 0.14028 -0.04154 0.14745 -0.03307 0.13218 C -0.03177 0.13009 -0.03021 0.12824 -0.0293 0.12569 C -0.02604 0.1169 -0.02826 0.11968 -0.02305 0.11667 L -0.01302 0.10347 C -0.01133 0.10116 -0.00925 0.09977 -0.00807 0.09676 C -0.00716 0.09444 -0.00664 0.0919 -0.00547 0.09005 C -0.00195 0.08356 -0.00208 0.08704 0.00195 0.08333 C 0.00456 0.08102 0.00846 0.07477 0.01068 0.07222 C 0.01237 0.0706 0.01419 0.06944 0.01575 0.06782 C 0.01836 0.06505 0.02109 0.06273 0.02318 0.05903 C 0.02604 0.05393 0.02721 0.05093 0.03073 0.04792 C 0.0319 0.04676 0.0332 0.04653 0.0345 0.0456 C 0.03971 0.04167 0.04036 0.03981 0.0457 0.03449 C 0.05729 0.02315 0.04297 0.03912 0.0582 0.02106 C 0.0595 0.01968 0.06055 0.01759 0.06198 0.01667 C 0.06445 0.01528 0.06719 0.01435 0.06953 0.01227 C 0.07109 0.01088 0.07279 0.00903 0.07448 0.00787 C 0.07565 0.00694 0.07708 0.00671 0.07825 0.00555 C 0.07956 0.0044 0.0806 0.00231 0.08203 0.00116 C 0.0832 7.40741E-7 0.08568 -0.00116 0.08568 -0.00116 " pathEditMode="relative" ptsTypes="AAAAAAAAAAAAAAAAAAAAAAAAAAAAAAAAAAAAAAAAAAAAAAAAAAAAAAAAAAAAAAAAAAAAAAAAAAAAAAAAAAAAAAAAAAAAAAAAAAAAAAAAAAAAAAAAAAAAAAAAAAAAAAAAAAAAAAAAAAAAAAAAAAAAAAAAAAAA">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cteur droit avec flèche 27">
            <a:extLst>
              <a:ext uri="{FF2B5EF4-FFF2-40B4-BE49-F238E27FC236}">
                <a16:creationId xmlns:a16="http://schemas.microsoft.com/office/drawing/2014/main" id="{20CBD65E-3A9F-B5DF-02F4-0E7E35B87F42}"/>
              </a:ext>
            </a:extLst>
          </p:cNvPr>
          <p:cNvCxnSpPr>
            <a:cxnSpLocks noChangeShapeType="1"/>
          </p:cNvCxnSpPr>
          <p:nvPr/>
        </p:nvCxnSpPr>
        <p:spPr bwMode="auto">
          <a:xfrm>
            <a:off x="7967663" y="2708276"/>
            <a:ext cx="0" cy="5762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54" name="Connecteur droit 3">
            <a:extLst>
              <a:ext uri="{FF2B5EF4-FFF2-40B4-BE49-F238E27FC236}">
                <a16:creationId xmlns:a16="http://schemas.microsoft.com/office/drawing/2014/main" id="{AA369DE9-8F8B-05C9-D1B1-E7D46CE1DEF7}"/>
              </a:ext>
            </a:extLst>
          </p:cNvPr>
          <p:cNvCxnSpPr>
            <a:cxnSpLocks noChangeShapeType="1"/>
          </p:cNvCxnSpPr>
          <p:nvPr/>
        </p:nvCxnSpPr>
        <p:spPr bwMode="auto">
          <a:xfrm>
            <a:off x="2063750" y="3556000"/>
            <a:ext cx="784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55" name="Connecteur droit 2">
            <a:extLst>
              <a:ext uri="{FF2B5EF4-FFF2-40B4-BE49-F238E27FC236}">
                <a16:creationId xmlns:a16="http://schemas.microsoft.com/office/drawing/2014/main" id="{5B843DC0-FA98-86FD-E01E-2AA25CE0D4CF}"/>
              </a:ext>
            </a:extLst>
          </p:cNvPr>
          <p:cNvCxnSpPr>
            <a:cxnSpLocks noChangeShapeType="1"/>
          </p:cNvCxnSpPr>
          <p:nvPr/>
        </p:nvCxnSpPr>
        <p:spPr bwMode="auto">
          <a:xfrm>
            <a:off x="2063750" y="3411538"/>
            <a:ext cx="0" cy="1444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cxnSp>
        <p:nvCxnSpPr>
          <p:cNvPr id="23556" name="Connecteur droit 8">
            <a:extLst>
              <a:ext uri="{FF2B5EF4-FFF2-40B4-BE49-F238E27FC236}">
                <a16:creationId xmlns:a16="http://schemas.microsoft.com/office/drawing/2014/main" id="{20B8C8DC-9B12-E11B-B194-D1838B867D60}"/>
              </a:ext>
            </a:extLst>
          </p:cNvPr>
          <p:cNvCxnSpPr>
            <a:cxnSpLocks noChangeShapeType="1"/>
          </p:cNvCxnSpPr>
          <p:nvPr/>
        </p:nvCxnSpPr>
        <p:spPr bwMode="auto">
          <a:xfrm>
            <a:off x="2640013"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57" name="Connecteur droit 9">
            <a:extLst>
              <a:ext uri="{FF2B5EF4-FFF2-40B4-BE49-F238E27FC236}">
                <a16:creationId xmlns:a16="http://schemas.microsoft.com/office/drawing/2014/main" id="{20592EAA-9459-FB47-4EC4-566777619AC6}"/>
              </a:ext>
            </a:extLst>
          </p:cNvPr>
          <p:cNvCxnSpPr>
            <a:cxnSpLocks noChangeShapeType="1"/>
          </p:cNvCxnSpPr>
          <p:nvPr/>
        </p:nvCxnSpPr>
        <p:spPr bwMode="auto">
          <a:xfrm>
            <a:off x="3359150" y="3771901"/>
            <a:ext cx="0" cy="1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58" name="Connecteur droit 10">
            <a:extLst>
              <a:ext uri="{FF2B5EF4-FFF2-40B4-BE49-F238E27FC236}">
                <a16:creationId xmlns:a16="http://schemas.microsoft.com/office/drawing/2014/main" id="{8D205698-340C-675A-FFA9-F8DEBAFC8724}"/>
              </a:ext>
            </a:extLst>
          </p:cNvPr>
          <p:cNvCxnSpPr>
            <a:cxnSpLocks noChangeShapeType="1"/>
          </p:cNvCxnSpPr>
          <p:nvPr/>
        </p:nvCxnSpPr>
        <p:spPr bwMode="auto">
          <a:xfrm>
            <a:off x="3287713"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59" name="Connecteur droit 11">
            <a:extLst>
              <a:ext uri="{FF2B5EF4-FFF2-40B4-BE49-F238E27FC236}">
                <a16:creationId xmlns:a16="http://schemas.microsoft.com/office/drawing/2014/main" id="{804F705B-8725-BCB3-0AE4-1C2429725509}"/>
              </a:ext>
            </a:extLst>
          </p:cNvPr>
          <p:cNvCxnSpPr>
            <a:cxnSpLocks noChangeShapeType="1"/>
          </p:cNvCxnSpPr>
          <p:nvPr/>
        </p:nvCxnSpPr>
        <p:spPr bwMode="auto">
          <a:xfrm>
            <a:off x="3935413"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0" name="Connecteur droit 12">
            <a:extLst>
              <a:ext uri="{FF2B5EF4-FFF2-40B4-BE49-F238E27FC236}">
                <a16:creationId xmlns:a16="http://schemas.microsoft.com/office/drawing/2014/main" id="{287D22FF-F3FE-3B79-CCAA-17085E7A6DB3}"/>
              </a:ext>
            </a:extLst>
          </p:cNvPr>
          <p:cNvCxnSpPr>
            <a:cxnSpLocks noChangeShapeType="1"/>
          </p:cNvCxnSpPr>
          <p:nvPr/>
        </p:nvCxnSpPr>
        <p:spPr bwMode="auto">
          <a:xfrm>
            <a:off x="4583113"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1" name="Connecteur droit 13">
            <a:extLst>
              <a:ext uri="{FF2B5EF4-FFF2-40B4-BE49-F238E27FC236}">
                <a16:creationId xmlns:a16="http://schemas.microsoft.com/office/drawing/2014/main" id="{886CF625-E35B-B52D-DC6D-2064F30C15F8}"/>
              </a:ext>
            </a:extLst>
          </p:cNvPr>
          <p:cNvCxnSpPr>
            <a:cxnSpLocks noChangeShapeType="1"/>
          </p:cNvCxnSpPr>
          <p:nvPr/>
        </p:nvCxnSpPr>
        <p:spPr bwMode="auto">
          <a:xfrm>
            <a:off x="5232400" y="3411538"/>
            <a:ext cx="0" cy="1444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cxnSp>
        <p:nvCxnSpPr>
          <p:cNvPr id="23562" name="Connecteur droit 14">
            <a:extLst>
              <a:ext uri="{FF2B5EF4-FFF2-40B4-BE49-F238E27FC236}">
                <a16:creationId xmlns:a16="http://schemas.microsoft.com/office/drawing/2014/main" id="{B3ADAB0C-0B62-B974-8AF3-FF4CEAAA180F}"/>
              </a:ext>
            </a:extLst>
          </p:cNvPr>
          <p:cNvCxnSpPr>
            <a:cxnSpLocks noChangeShapeType="1"/>
          </p:cNvCxnSpPr>
          <p:nvPr/>
        </p:nvCxnSpPr>
        <p:spPr bwMode="auto">
          <a:xfrm>
            <a:off x="8688388" y="3411538"/>
            <a:ext cx="0" cy="14446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cxnSp>
        <p:nvCxnSpPr>
          <p:cNvPr id="23563" name="Connecteur droit 19">
            <a:extLst>
              <a:ext uri="{FF2B5EF4-FFF2-40B4-BE49-F238E27FC236}">
                <a16:creationId xmlns:a16="http://schemas.microsoft.com/office/drawing/2014/main" id="{A6778480-9399-9564-3FEA-FD3B8817A902}"/>
              </a:ext>
            </a:extLst>
          </p:cNvPr>
          <p:cNvCxnSpPr>
            <a:cxnSpLocks noChangeShapeType="1"/>
          </p:cNvCxnSpPr>
          <p:nvPr/>
        </p:nvCxnSpPr>
        <p:spPr bwMode="auto">
          <a:xfrm>
            <a:off x="5880100"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4" name="Connecteur droit 20">
            <a:extLst>
              <a:ext uri="{FF2B5EF4-FFF2-40B4-BE49-F238E27FC236}">
                <a16:creationId xmlns:a16="http://schemas.microsoft.com/office/drawing/2014/main" id="{C46C21D5-315B-91F7-A818-3986401F7B4B}"/>
              </a:ext>
            </a:extLst>
          </p:cNvPr>
          <p:cNvCxnSpPr>
            <a:cxnSpLocks noChangeShapeType="1"/>
          </p:cNvCxnSpPr>
          <p:nvPr/>
        </p:nvCxnSpPr>
        <p:spPr bwMode="auto">
          <a:xfrm>
            <a:off x="6600825"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5" name="Connecteur droit 21">
            <a:extLst>
              <a:ext uri="{FF2B5EF4-FFF2-40B4-BE49-F238E27FC236}">
                <a16:creationId xmlns:a16="http://schemas.microsoft.com/office/drawing/2014/main" id="{E568790B-C924-E3A7-4F9D-9F73DC5CA154}"/>
              </a:ext>
            </a:extLst>
          </p:cNvPr>
          <p:cNvCxnSpPr>
            <a:cxnSpLocks noChangeShapeType="1"/>
          </p:cNvCxnSpPr>
          <p:nvPr/>
        </p:nvCxnSpPr>
        <p:spPr bwMode="auto">
          <a:xfrm>
            <a:off x="7319963"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6" name="Connecteur droit 22">
            <a:extLst>
              <a:ext uri="{FF2B5EF4-FFF2-40B4-BE49-F238E27FC236}">
                <a16:creationId xmlns:a16="http://schemas.microsoft.com/office/drawing/2014/main" id="{C023AD06-70B9-D7F8-7B95-20A952FEAFCE}"/>
              </a:ext>
            </a:extLst>
          </p:cNvPr>
          <p:cNvCxnSpPr>
            <a:cxnSpLocks noChangeShapeType="1"/>
          </p:cNvCxnSpPr>
          <p:nvPr/>
        </p:nvCxnSpPr>
        <p:spPr bwMode="auto">
          <a:xfrm>
            <a:off x="8040688"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7" name="Connecteur droit 23">
            <a:extLst>
              <a:ext uri="{FF2B5EF4-FFF2-40B4-BE49-F238E27FC236}">
                <a16:creationId xmlns:a16="http://schemas.microsoft.com/office/drawing/2014/main" id="{9AC8B173-EEA1-52B4-A8E3-DBA03A1C973D}"/>
              </a:ext>
            </a:extLst>
          </p:cNvPr>
          <p:cNvCxnSpPr>
            <a:cxnSpLocks noChangeShapeType="1"/>
          </p:cNvCxnSpPr>
          <p:nvPr/>
        </p:nvCxnSpPr>
        <p:spPr bwMode="auto">
          <a:xfrm>
            <a:off x="9336088" y="3411538"/>
            <a:ext cx="0"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3568" name="Connecteur droit avec flèche 19478">
            <a:extLst>
              <a:ext uri="{FF2B5EF4-FFF2-40B4-BE49-F238E27FC236}">
                <a16:creationId xmlns:a16="http://schemas.microsoft.com/office/drawing/2014/main" id="{B6F383D3-5D29-255D-9140-F384317262E2}"/>
              </a:ext>
            </a:extLst>
          </p:cNvPr>
          <p:cNvCxnSpPr>
            <a:cxnSpLocks noChangeShapeType="1"/>
          </p:cNvCxnSpPr>
          <p:nvPr/>
        </p:nvCxnSpPr>
        <p:spPr bwMode="auto">
          <a:xfrm>
            <a:off x="9767889" y="3556000"/>
            <a:ext cx="50482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69" name="ZoneTexte 16">
            <a:extLst>
              <a:ext uri="{FF2B5EF4-FFF2-40B4-BE49-F238E27FC236}">
                <a16:creationId xmlns:a16="http://schemas.microsoft.com/office/drawing/2014/main" id="{9EA41635-BBD5-641F-8640-49914ACB4376}"/>
              </a:ext>
            </a:extLst>
          </p:cNvPr>
          <p:cNvSpPr txBox="1">
            <a:spLocks noChangeArrowheads="1"/>
          </p:cNvSpPr>
          <p:nvPr/>
        </p:nvSpPr>
        <p:spPr bwMode="auto">
          <a:xfrm>
            <a:off x="1703389" y="2970213"/>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800000"/>
                </a:solidFill>
              </a:rPr>
              <a:t>1900</a:t>
            </a:r>
          </a:p>
        </p:txBody>
      </p:sp>
      <p:sp>
        <p:nvSpPr>
          <p:cNvPr id="23570" name="ZoneTexte 16">
            <a:extLst>
              <a:ext uri="{FF2B5EF4-FFF2-40B4-BE49-F238E27FC236}">
                <a16:creationId xmlns:a16="http://schemas.microsoft.com/office/drawing/2014/main" id="{D4D61F88-4215-B4A7-3619-9F8D470B3851}"/>
              </a:ext>
            </a:extLst>
          </p:cNvPr>
          <p:cNvSpPr txBox="1">
            <a:spLocks noChangeArrowheads="1"/>
          </p:cNvSpPr>
          <p:nvPr/>
        </p:nvSpPr>
        <p:spPr bwMode="auto">
          <a:xfrm>
            <a:off x="5519739" y="3014663"/>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800000"/>
                </a:solidFill>
              </a:rPr>
              <a:t>1960</a:t>
            </a:r>
          </a:p>
        </p:txBody>
      </p:sp>
      <p:sp>
        <p:nvSpPr>
          <p:cNvPr id="23571" name="ZoneTexte 16">
            <a:extLst>
              <a:ext uri="{FF2B5EF4-FFF2-40B4-BE49-F238E27FC236}">
                <a16:creationId xmlns:a16="http://schemas.microsoft.com/office/drawing/2014/main" id="{845073C0-7634-D477-6213-2DA8AB51134F}"/>
              </a:ext>
            </a:extLst>
          </p:cNvPr>
          <p:cNvSpPr txBox="1">
            <a:spLocks noChangeArrowheads="1"/>
          </p:cNvSpPr>
          <p:nvPr/>
        </p:nvSpPr>
        <p:spPr bwMode="auto">
          <a:xfrm>
            <a:off x="8350251" y="3024188"/>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a:solidFill>
                  <a:srgbClr val="800000"/>
                </a:solidFill>
              </a:rPr>
              <a:t>2000</a:t>
            </a:r>
          </a:p>
        </p:txBody>
      </p:sp>
      <p:sp>
        <p:nvSpPr>
          <p:cNvPr id="23572" name="ZoneTexte 3">
            <a:extLst>
              <a:ext uri="{FF2B5EF4-FFF2-40B4-BE49-F238E27FC236}">
                <a16:creationId xmlns:a16="http://schemas.microsoft.com/office/drawing/2014/main" id="{34339CA1-E2FC-8800-22AA-CF4BE43D5B77}"/>
              </a:ext>
            </a:extLst>
          </p:cNvPr>
          <p:cNvSpPr txBox="1">
            <a:spLocks noChangeArrowheads="1"/>
          </p:cNvSpPr>
          <p:nvPr/>
        </p:nvSpPr>
        <p:spPr bwMode="auto">
          <a:xfrm>
            <a:off x="1703389" y="333375"/>
            <a:ext cx="8785225"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000000"/>
              </a:buClr>
              <a:buSzPct val="100000"/>
              <a:buFont typeface="Times New Roman" panose="02020603050405020304" pitchFamily="18" charset="0"/>
              <a:buNone/>
            </a:pPr>
            <a:r>
              <a:rPr lang="en-US" altLang="fr-FR" sz="2800" b="1" dirty="0">
                <a:solidFill>
                  <a:srgbClr val="800000"/>
                </a:solidFill>
              </a:rPr>
              <a:t> </a:t>
            </a:r>
            <a:r>
              <a:rPr lang="en-US" altLang="fr-FR" sz="3200" b="1" dirty="0">
                <a:solidFill>
                  <a:srgbClr val="800000"/>
                </a:solidFill>
              </a:rPr>
              <a:t>Evolution</a:t>
            </a:r>
            <a:r>
              <a:rPr lang="en-US" altLang="fr-FR" sz="2800" b="1" dirty="0">
                <a:solidFill>
                  <a:srgbClr val="800000"/>
                </a:solidFill>
              </a:rPr>
              <a:t> des </a:t>
            </a:r>
            <a:r>
              <a:rPr lang="en-US" altLang="fr-FR" sz="3200" b="1" dirty="0">
                <a:solidFill>
                  <a:srgbClr val="800000"/>
                </a:solidFill>
              </a:rPr>
              <a:t>pratiques</a:t>
            </a:r>
            <a:r>
              <a:rPr lang="en-US" altLang="fr-FR" sz="2800" b="1" dirty="0">
                <a:solidFill>
                  <a:srgbClr val="800000"/>
                </a:solidFill>
              </a:rPr>
              <a:t> et des </a:t>
            </a:r>
            <a:r>
              <a:rPr lang="en-US" altLang="fr-FR" sz="2800" b="1" dirty="0" err="1">
                <a:solidFill>
                  <a:srgbClr val="800000"/>
                </a:solidFill>
              </a:rPr>
              <a:t>idées</a:t>
            </a:r>
            <a:r>
              <a:rPr lang="en-US" altLang="fr-FR" sz="2800" b="1" dirty="0">
                <a:solidFill>
                  <a:srgbClr val="800000"/>
                </a:solidFill>
              </a:rPr>
              <a:t> </a:t>
            </a:r>
            <a:r>
              <a:rPr lang="en-US" altLang="fr-FR" sz="2800" b="1" dirty="0" err="1">
                <a:solidFill>
                  <a:srgbClr val="800000"/>
                </a:solidFill>
              </a:rPr>
              <a:t>en</a:t>
            </a:r>
            <a:r>
              <a:rPr lang="en-US" altLang="fr-FR" sz="2800" b="1" dirty="0">
                <a:solidFill>
                  <a:srgbClr val="800000"/>
                </a:solidFill>
              </a:rPr>
              <a:t> France</a:t>
            </a:r>
          </a:p>
        </p:txBody>
      </p:sp>
      <p:sp>
        <p:nvSpPr>
          <p:cNvPr id="23573" name="ZoneTexte 1">
            <a:extLst>
              <a:ext uri="{FF2B5EF4-FFF2-40B4-BE49-F238E27FC236}">
                <a16:creationId xmlns:a16="http://schemas.microsoft.com/office/drawing/2014/main" id="{F4244318-E03F-87D8-D258-01FBC9E5FF44}"/>
              </a:ext>
            </a:extLst>
          </p:cNvPr>
          <p:cNvSpPr txBox="1">
            <a:spLocks noChangeArrowheads="1"/>
          </p:cNvSpPr>
          <p:nvPr/>
        </p:nvSpPr>
        <p:spPr bwMode="auto">
          <a:xfrm>
            <a:off x="2135188" y="3852788"/>
            <a:ext cx="8353426" cy="368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
                <a:srgbClr val="000000"/>
              </a:buClr>
              <a:buSzPct val="100000"/>
              <a:buFont typeface="Times New Roman" panose="02020603050405020304" pitchFamily="18" charset="0"/>
              <a:buNone/>
            </a:pPr>
            <a:r>
              <a:rPr lang="en-US" altLang="fr-FR" dirty="0">
                <a:solidFill>
                  <a:srgbClr val="800000"/>
                </a:solidFill>
              </a:rPr>
              <a:t>Aide au handicap   </a:t>
            </a:r>
          </a:p>
        </p:txBody>
      </p:sp>
      <p:sp>
        <p:nvSpPr>
          <p:cNvPr id="23574" name="ZoneTexte 4">
            <a:extLst>
              <a:ext uri="{FF2B5EF4-FFF2-40B4-BE49-F238E27FC236}">
                <a16:creationId xmlns:a16="http://schemas.microsoft.com/office/drawing/2014/main" id="{79EF763D-ED90-494D-B211-3C741877A001}"/>
              </a:ext>
            </a:extLst>
          </p:cNvPr>
          <p:cNvSpPr txBox="1">
            <a:spLocks noChangeArrowheads="1"/>
          </p:cNvSpPr>
          <p:nvPr/>
        </p:nvSpPr>
        <p:spPr bwMode="auto">
          <a:xfrm>
            <a:off x="6528122" y="4292600"/>
            <a:ext cx="3960492"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
                <a:srgbClr val="000000"/>
              </a:buClr>
              <a:buSzPct val="100000"/>
              <a:buFont typeface="Times New Roman" panose="02020603050405020304" pitchFamily="18" charset="0"/>
              <a:buNone/>
            </a:pPr>
            <a:r>
              <a:rPr lang="en-US" altLang="fr-FR" dirty="0" err="1">
                <a:solidFill>
                  <a:srgbClr val="800000"/>
                </a:solidFill>
              </a:rPr>
              <a:t>Soin</a:t>
            </a:r>
            <a:r>
              <a:rPr lang="en-US" altLang="fr-FR" dirty="0">
                <a:solidFill>
                  <a:srgbClr val="800000"/>
                </a:solidFill>
              </a:rPr>
              <a:t> &amp; aide psycho, </a:t>
            </a:r>
            <a:r>
              <a:rPr lang="en-US" altLang="fr-FR" dirty="0" err="1">
                <a:solidFill>
                  <a:srgbClr val="800000"/>
                </a:solidFill>
              </a:rPr>
              <a:t>sociale</a:t>
            </a:r>
            <a:r>
              <a:rPr lang="en-US" altLang="fr-FR" dirty="0">
                <a:solidFill>
                  <a:srgbClr val="800000"/>
                </a:solidFill>
              </a:rPr>
              <a:t> et </a:t>
            </a:r>
            <a:r>
              <a:rPr lang="en-US" altLang="fr-FR" dirty="0" err="1">
                <a:solidFill>
                  <a:srgbClr val="800000"/>
                </a:solidFill>
              </a:rPr>
              <a:t>éducative</a:t>
            </a:r>
            <a:r>
              <a:rPr lang="en-US" altLang="fr-FR" dirty="0">
                <a:solidFill>
                  <a:srgbClr val="800000"/>
                </a:solidFill>
              </a:rPr>
              <a:t>   </a:t>
            </a:r>
          </a:p>
        </p:txBody>
      </p:sp>
      <p:pic>
        <p:nvPicPr>
          <p:cNvPr id="18455" name="Picture 3">
            <a:extLst>
              <a:ext uri="{FF2B5EF4-FFF2-40B4-BE49-F238E27FC236}">
                <a16:creationId xmlns:a16="http://schemas.microsoft.com/office/drawing/2014/main" id="{0B19B187-434F-C529-0201-FCB2D11DB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1338264"/>
            <a:ext cx="1008063"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a:extLst>
              <a:ext uri="{FF2B5EF4-FFF2-40B4-BE49-F238E27FC236}">
                <a16:creationId xmlns:a16="http://schemas.microsoft.com/office/drawing/2014/main" id="{9A2BBBE7-079C-932F-9BE1-8D86E5C315EA}"/>
              </a:ext>
            </a:extLst>
          </p:cNvPr>
          <p:cNvCxnSpPr>
            <a:cxnSpLocks noChangeShapeType="1"/>
          </p:cNvCxnSpPr>
          <p:nvPr/>
        </p:nvCxnSpPr>
        <p:spPr bwMode="auto">
          <a:xfrm>
            <a:off x="6429375" y="2636839"/>
            <a:ext cx="26988" cy="72072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3577" name="Picture 7">
            <a:extLst>
              <a:ext uri="{FF2B5EF4-FFF2-40B4-BE49-F238E27FC236}">
                <a16:creationId xmlns:a16="http://schemas.microsoft.com/office/drawing/2014/main" id="{C2CF1364-BD33-2FCE-E575-3B1F82760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014" y="1341438"/>
            <a:ext cx="555625"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8" name="Picture 12">
            <a:extLst>
              <a:ext uri="{FF2B5EF4-FFF2-40B4-BE49-F238E27FC236}">
                <a16:creationId xmlns:a16="http://schemas.microsoft.com/office/drawing/2014/main" id="{08AC933F-3A7A-FE7B-460B-5A73489EF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052" b="11008"/>
          <a:stretch>
            <a:fillRect/>
          </a:stretch>
        </p:blipFill>
        <p:spPr bwMode="auto">
          <a:xfrm>
            <a:off x="2063750" y="5949950"/>
            <a:ext cx="908050" cy="60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9" name="Picture 13">
            <a:extLst>
              <a:ext uri="{FF2B5EF4-FFF2-40B4-BE49-F238E27FC236}">
                <a16:creationId xmlns:a16="http://schemas.microsoft.com/office/drawing/2014/main" id="{6EB830D2-4485-E9F7-A9C9-4B02352D6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4941889"/>
            <a:ext cx="1052512" cy="76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60" name="ZoneTexte 1">
            <a:extLst>
              <a:ext uri="{FF2B5EF4-FFF2-40B4-BE49-F238E27FC236}">
                <a16:creationId xmlns:a16="http://schemas.microsoft.com/office/drawing/2014/main" id="{10D1BDE8-4A38-C9B4-7349-BADA8F55C496}"/>
              </a:ext>
            </a:extLst>
          </p:cNvPr>
          <p:cNvSpPr txBox="1">
            <a:spLocks noChangeArrowheads="1"/>
          </p:cNvSpPr>
          <p:nvPr/>
        </p:nvSpPr>
        <p:spPr bwMode="auto">
          <a:xfrm>
            <a:off x="3359150" y="5084764"/>
            <a:ext cx="6408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b="1" dirty="0">
                <a:solidFill>
                  <a:srgbClr val="800000"/>
                </a:solidFill>
              </a:rPr>
              <a:t>Renée De Lubersac </a:t>
            </a:r>
            <a:r>
              <a:rPr lang="fr-FR" altLang="fr-FR" dirty="0">
                <a:solidFill>
                  <a:srgbClr val="800000"/>
                </a:solidFill>
              </a:rPr>
              <a:t>: </a:t>
            </a:r>
            <a:r>
              <a:rPr lang="fr-FR" altLang="fr-FR" dirty="0" err="1">
                <a:solidFill>
                  <a:srgbClr val="800000"/>
                </a:solidFill>
              </a:rPr>
              <a:t>therapie</a:t>
            </a:r>
            <a:r>
              <a:rPr lang="fr-FR" altLang="fr-FR" dirty="0">
                <a:solidFill>
                  <a:srgbClr val="800000"/>
                </a:solidFill>
              </a:rPr>
              <a:t> avec le cheval (FENTAC) </a:t>
            </a:r>
          </a:p>
        </p:txBody>
      </p:sp>
      <p:sp>
        <p:nvSpPr>
          <p:cNvPr id="18461" name="Rectangle 4">
            <a:extLst>
              <a:ext uri="{FF2B5EF4-FFF2-40B4-BE49-F238E27FC236}">
                <a16:creationId xmlns:a16="http://schemas.microsoft.com/office/drawing/2014/main" id="{5A8B36A4-EB6C-B997-19BD-1172F4DECB17}"/>
              </a:ext>
            </a:extLst>
          </p:cNvPr>
          <p:cNvSpPr>
            <a:spLocks noChangeArrowheads="1"/>
          </p:cNvSpPr>
          <p:nvPr/>
        </p:nvSpPr>
        <p:spPr bwMode="auto">
          <a:xfrm>
            <a:off x="5735638" y="1311276"/>
            <a:ext cx="1217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fr-FR" sz="1000" b="1">
                <a:solidFill>
                  <a:srgbClr val="800000"/>
                </a:solidFill>
              </a:rPr>
              <a:t>Renée De Lubersac </a:t>
            </a:r>
            <a:endParaRPr lang="fr-FR" altLang="fr-FR" sz="1000"/>
          </a:p>
        </p:txBody>
      </p:sp>
      <p:sp>
        <p:nvSpPr>
          <p:cNvPr id="18462" name="ZoneTexte 5">
            <a:extLst>
              <a:ext uri="{FF2B5EF4-FFF2-40B4-BE49-F238E27FC236}">
                <a16:creationId xmlns:a16="http://schemas.microsoft.com/office/drawing/2014/main" id="{09BFC720-94DA-FE7B-0136-627AF65EDE5A}"/>
              </a:ext>
            </a:extLst>
          </p:cNvPr>
          <p:cNvSpPr txBox="1">
            <a:spLocks noChangeArrowheads="1"/>
          </p:cNvSpPr>
          <p:nvPr/>
        </p:nvSpPr>
        <p:spPr bwMode="auto">
          <a:xfrm>
            <a:off x="3656655" y="5805489"/>
            <a:ext cx="53168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fr-FR" altLang="fr-FR" b="1">
                <a:solidFill>
                  <a:srgbClr val="800000"/>
                </a:solidFill>
              </a:rPr>
              <a:t>Marie-Claude Lebret </a:t>
            </a:r>
            <a:r>
              <a:rPr lang="fr-FR" altLang="fr-FR">
                <a:solidFill>
                  <a:srgbClr val="800000"/>
                </a:solidFill>
              </a:rPr>
              <a:t>: chiens d’aide / sociaux / d’éveil  </a:t>
            </a:r>
          </a:p>
          <a:p>
            <a:pPr algn="ctr" eaLnBrk="1" hangingPunct="1">
              <a:buClr>
                <a:srgbClr val="000000"/>
              </a:buClr>
              <a:buSzPct val="100000"/>
              <a:buFont typeface="Times New Roman" panose="02020603050405020304" pitchFamily="18" charset="0"/>
              <a:buNone/>
            </a:pPr>
            <a:r>
              <a:rPr lang="fr-FR" altLang="fr-FR">
                <a:solidFill>
                  <a:srgbClr val="800000"/>
                </a:solidFill>
              </a:rPr>
              <a:t>(ANECAH / Handichien)  </a:t>
            </a:r>
          </a:p>
        </p:txBody>
      </p:sp>
      <p:sp>
        <p:nvSpPr>
          <p:cNvPr id="23583" name="ZoneTexte 7">
            <a:extLst>
              <a:ext uri="{FF2B5EF4-FFF2-40B4-BE49-F238E27FC236}">
                <a16:creationId xmlns:a16="http://schemas.microsoft.com/office/drawing/2014/main" id="{84ADCBB9-9FBD-7EB8-2668-4A463F8FACB0}"/>
              </a:ext>
            </a:extLst>
          </p:cNvPr>
          <p:cNvSpPr txBox="1">
            <a:spLocks noChangeArrowheads="1"/>
          </p:cNvSpPr>
          <p:nvPr/>
        </p:nvSpPr>
        <p:spPr bwMode="auto">
          <a:xfrm>
            <a:off x="1774825" y="3573464"/>
            <a:ext cx="17828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sz="1200" i="1">
                <a:solidFill>
                  <a:srgbClr val="800000"/>
                </a:solidFill>
              </a:rPr>
              <a:t> Jérome Michalon – 2014 </a:t>
            </a:r>
          </a:p>
        </p:txBody>
      </p:sp>
      <p:sp>
        <p:nvSpPr>
          <p:cNvPr id="18464" name="Rectangle 15">
            <a:extLst>
              <a:ext uri="{FF2B5EF4-FFF2-40B4-BE49-F238E27FC236}">
                <a16:creationId xmlns:a16="http://schemas.microsoft.com/office/drawing/2014/main" id="{865E0046-9727-DBE0-93BD-A0F77777055B}"/>
              </a:ext>
            </a:extLst>
          </p:cNvPr>
          <p:cNvSpPr>
            <a:spLocks noChangeArrowheads="1"/>
          </p:cNvSpPr>
          <p:nvPr/>
        </p:nvSpPr>
        <p:spPr bwMode="auto">
          <a:xfrm>
            <a:off x="7248526" y="1052514"/>
            <a:ext cx="13019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sz="1000" b="1">
                <a:solidFill>
                  <a:srgbClr val="800000"/>
                </a:solidFill>
              </a:rPr>
              <a:t>Marie-Claude Lebret </a:t>
            </a:r>
            <a:endParaRPr lang="fr-FR" altLang="fr-FR" sz="1000"/>
          </a:p>
        </p:txBody>
      </p:sp>
      <p:sp>
        <p:nvSpPr>
          <p:cNvPr id="18465" name="ZoneTexte 4">
            <a:extLst>
              <a:ext uri="{FF2B5EF4-FFF2-40B4-BE49-F238E27FC236}">
                <a16:creationId xmlns:a16="http://schemas.microsoft.com/office/drawing/2014/main" id="{C17B1658-CD3B-FB2A-A120-C04976DF0E44}"/>
              </a:ext>
            </a:extLst>
          </p:cNvPr>
          <p:cNvSpPr txBox="1">
            <a:spLocks noChangeArrowheads="1"/>
          </p:cNvSpPr>
          <p:nvPr/>
        </p:nvSpPr>
        <p:spPr bwMode="auto">
          <a:xfrm>
            <a:off x="1965325" y="1916113"/>
            <a:ext cx="3327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fr-FR" altLang="fr-FR" dirty="0"/>
              <a:t>Nous avons deux « </a:t>
            </a:r>
            <a:r>
              <a:rPr lang="fr-FR" altLang="fr-FR" dirty="0" err="1"/>
              <a:t>MA’s</a:t>
            </a:r>
            <a:r>
              <a:rPr lang="fr-FR" altLang="fr-FR" dirty="0"/>
              <a:t> </a:t>
            </a:r>
            <a:r>
              <a:rPr lang="fr-FR" altLang="fr-FR" dirty="0" err="1"/>
              <a:t>angels</a:t>
            </a:r>
            <a:r>
              <a:rPr lang="fr-FR" altLang="fr-FR" dirty="0"/>
              <a:t> » </a:t>
            </a:r>
          </a:p>
        </p:txBody>
      </p:sp>
      <p:pic>
        <p:nvPicPr>
          <p:cNvPr id="18466" name="Image 1">
            <a:extLst>
              <a:ext uri="{FF2B5EF4-FFF2-40B4-BE49-F238E27FC236}">
                <a16:creationId xmlns:a16="http://schemas.microsoft.com/office/drawing/2014/main" id="{C6D21FA3-5B7B-9E6E-D354-12F6292E76B6}"/>
              </a:ext>
            </a:extLst>
          </p:cNvPr>
          <p:cNvPicPr>
            <a:picLocks noChangeAspect="1"/>
          </p:cNvPicPr>
          <p:nvPr/>
        </p:nvPicPr>
        <p:blipFill>
          <a:blip r:embed="rId6">
            <a:extLst>
              <a:ext uri="{28A0092B-C50C-407E-A947-70E740481C1C}">
                <a14:useLocalDpi xmlns:a14="http://schemas.microsoft.com/office/drawing/2010/main" val="0"/>
              </a:ext>
            </a:extLst>
          </a:blip>
          <a:srcRect r="15630" b="1326"/>
          <a:stretch>
            <a:fillRect/>
          </a:stretch>
        </p:blipFill>
        <p:spPr bwMode="auto">
          <a:xfrm>
            <a:off x="5834063" y="1700213"/>
            <a:ext cx="1198562"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7" name="Espace réservé du pied de page 1">
            <a:extLst>
              <a:ext uri="{FF2B5EF4-FFF2-40B4-BE49-F238E27FC236}">
                <a16:creationId xmlns:a16="http://schemas.microsoft.com/office/drawing/2014/main" id="{04D7A996-60FE-56DC-04EE-9059C66B5210}"/>
              </a:ext>
            </a:extLst>
          </p:cNvPr>
          <p:cNvSpPr>
            <a:spLocks noGrp="1" noChangeArrowheads="1"/>
          </p:cNvSpPr>
          <p:nvPr>
            <p:ph type="ftr" sz="quarter" idx="11"/>
          </p:nvPr>
        </p:nvSpPr>
        <p:spPr>
          <a:xfrm>
            <a:off x="4648201" y="6524626"/>
            <a:ext cx="2894013"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fr-FR" altLang="fr-FR" sz="900" dirty="0">
              <a:ea typeface="Arial Unicode MS" panose="020B0604020202020204" pitchFamily="34" charset="-128"/>
              <a:cs typeface="Arial Unicode MS" panose="020B0604020202020204" pitchFamily="34" charset="-128"/>
            </a:endParaRPr>
          </a:p>
        </p:txBody>
      </p:sp>
      <p:sp>
        <p:nvSpPr>
          <p:cNvPr id="2" name="ZoneTexte 1">
            <a:extLst>
              <a:ext uri="{FF2B5EF4-FFF2-40B4-BE49-F238E27FC236}">
                <a16:creationId xmlns:a16="http://schemas.microsoft.com/office/drawing/2014/main" id="{3112493C-E758-9B11-98FB-15C5154CDE44}"/>
              </a:ext>
            </a:extLst>
          </p:cNvPr>
          <p:cNvSpPr txBox="1"/>
          <p:nvPr/>
        </p:nvSpPr>
        <p:spPr>
          <a:xfrm>
            <a:off x="9423260" y="4725144"/>
            <a:ext cx="1052511" cy="369332"/>
          </a:xfrm>
          <a:prstGeom prst="rect">
            <a:avLst/>
          </a:prstGeom>
          <a:solidFill>
            <a:srgbClr val="FFC000"/>
          </a:solidFill>
        </p:spPr>
        <p:txBody>
          <a:bodyPr wrap="square" rtlCol="0">
            <a:spAutoFit/>
          </a:bodyPr>
          <a:lstStyle/>
          <a:p>
            <a:pPr algn="ctr"/>
            <a:r>
              <a:rPr lang="fr-FR" dirty="0"/>
              <a:t>Justice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0" grpId="0"/>
      <p:bldP spid="18461" grpId="0"/>
      <p:bldP spid="18462" grpId="0"/>
      <p:bldP spid="18464" grpId="0"/>
      <p:bldP spid="184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1265BD5-DA16-E1CB-7488-CD9818E998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995" y="2345323"/>
            <a:ext cx="1368417" cy="136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8DFD158-BAB4-728E-4073-70A8BFB81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77"/>
          <a:stretch>
            <a:fillRect/>
          </a:stretch>
        </p:blipFill>
        <p:spPr bwMode="auto">
          <a:xfrm>
            <a:off x="3294908" y="2345323"/>
            <a:ext cx="13684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ook">
            <a:extLst>
              <a:ext uri="{FF2B5EF4-FFF2-40B4-BE49-F238E27FC236}">
                <a16:creationId xmlns:a16="http://schemas.microsoft.com/office/drawing/2014/main" id="{965F13F8-6285-ABEB-8DE8-012B2B0A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135" t="9236" r="15257" b="10995"/>
          <a:stretch>
            <a:fillRect/>
          </a:stretch>
        </p:blipFill>
        <p:spPr bwMode="auto">
          <a:xfrm>
            <a:off x="5764829" y="2159284"/>
            <a:ext cx="1443415" cy="23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1">
            <a:extLst>
              <a:ext uri="{FF2B5EF4-FFF2-40B4-BE49-F238E27FC236}">
                <a16:creationId xmlns:a16="http://schemas.microsoft.com/office/drawing/2014/main" id="{09B1F2F2-F548-610F-45DE-C09E7DCCA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7485" y="3709381"/>
            <a:ext cx="1144929" cy="83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EA934F0A-CE09-A2FB-121F-7C6FD3147015}"/>
              </a:ext>
            </a:extLst>
          </p:cNvPr>
          <p:cNvSpPr txBox="1"/>
          <p:nvPr/>
        </p:nvSpPr>
        <p:spPr>
          <a:xfrm>
            <a:off x="441960" y="274320"/>
            <a:ext cx="6023124" cy="584775"/>
          </a:xfrm>
          <a:prstGeom prst="rect">
            <a:avLst/>
          </a:prstGeom>
          <a:noFill/>
        </p:spPr>
        <p:txBody>
          <a:bodyPr wrap="none" rtlCol="0">
            <a:spAutoFit/>
          </a:bodyPr>
          <a:lstStyle/>
          <a:p>
            <a:r>
              <a:rPr lang="fr-FR" sz="3200" b="1" dirty="0"/>
              <a:t>Une petite histoire dans la grande </a:t>
            </a:r>
          </a:p>
        </p:txBody>
      </p:sp>
      <p:sp>
        <p:nvSpPr>
          <p:cNvPr id="8" name="ZoneTexte 7">
            <a:extLst>
              <a:ext uri="{FF2B5EF4-FFF2-40B4-BE49-F238E27FC236}">
                <a16:creationId xmlns:a16="http://schemas.microsoft.com/office/drawing/2014/main" id="{2B46615C-9017-A438-2943-D1EA6AD1B1C2}"/>
              </a:ext>
            </a:extLst>
          </p:cNvPr>
          <p:cNvSpPr txBox="1"/>
          <p:nvPr/>
        </p:nvSpPr>
        <p:spPr>
          <a:xfrm>
            <a:off x="320040" y="1376835"/>
            <a:ext cx="6888204" cy="646331"/>
          </a:xfrm>
          <a:prstGeom prst="rect">
            <a:avLst/>
          </a:prstGeom>
          <a:solidFill>
            <a:srgbClr val="92D050"/>
          </a:solidFill>
        </p:spPr>
        <p:txBody>
          <a:bodyPr wrap="square" rtlCol="0">
            <a:spAutoFit/>
          </a:bodyPr>
          <a:lstStyle/>
          <a:p>
            <a:pPr algn="ctr"/>
            <a:r>
              <a:rPr lang="fr-FR" b="1" dirty="0"/>
              <a:t>AFIRAC </a:t>
            </a:r>
          </a:p>
          <a:p>
            <a:pPr algn="ctr"/>
            <a:r>
              <a:rPr lang="fr-FR" b="1" dirty="0"/>
              <a:t> </a:t>
            </a:r>
            <a:r>
              <a:rPr lang="fr-FR" sz="1600" dirty="0"/>
              <a:t>(Association Française d’Information et de Recherche sur l’Animal de compagnie)  </a:t>
            </a:r>
          </a:p>
        </p:txBody>
      </p:sp>
      <p:sp>
        <p:nvSpPr>
          <p:cNvPr id="9" name="ZoneTexte 8">
            <a:extLst>
              <a:ext uri="{FF2B5EF4-FFF2-40B4-BE49-F238E27FC236}">
                <a16:creationId xmlns:a16="http://schemas.microsoft.com/office/drawing/2014/main" id="{1D9A5AED-E8F9-C037-2B36-8CE44B762458}"/>
              </a:ext>
            </a:extLst>
          </p:cNvPr>
          <p:cNvSpPr txBox="1"/>
          <p:nvPr/>
        </p:nvSpPr>
        <p:spPr>
          <a:xfrm>
            <a:off x="7979976" y="1500471"/>
            <a:ext cx="3387029" cy="1938992"/>
          </a:xfrm>
          <a:prstGeom prst="rect">
            <a:avLst/>
          </a:prstGeom>
          <a:noFill/>
          <a:ln>
            <a:solidFill>
              <a:schemeClr val="accent1"/>
            </a:solidFill>
          </a:ln>
        </p:spPr>
        <p:txBody>
          <a:bodyPr wrap="square">
            <a:spAutoFit/>
          </a:bodyPr>
          <a:lstStyle/>
          <a:p>
            <a:pPr marL="342900" indent="-342900" algn="ctr" eaLnBrk="1" hangingPunct="1">
              <a:buClr>
                <a:srgbClr val="000000"/>
              </a:buClr>
              <a:buSzPct val="100000"/>
              <a:buFont typeface="Times New Roman" panose="02020603050405020304" pitchFamily="18" charset="0"/>
              <a:buAutoNum type="arabicPlain" startAt="2005"/>
            </a:pPr>
            <a:r>
              <a:rPr lang="fr-FR" altLang="fr-FR" sz="2000" b="1" dirty="0">
                <a:solidFill>
                  <a:srgbClr val="000000"/>
                </a:solidFill>
              </a:rPr>
              <a:t> = «Médiation Animale»</a:t>
            </a:r>
          </a:p>
          <a:p>
            <a:pPr algn="ctr" eaLnBrk="1" hangingPunct="1">
              <a:buClr>
                <a:srgbClr val="000000"/>
              </a:buClr>
              <a:buSzPct val="100000"/>
            </a:pPr>
            <a:endParaRPr lang="fr-FR" altLang="fr-FR" sz="2000" b="1" dirty="0">
              <a:solidFill>
                <a:srgbClr val="000000"/>
              </a:solidFill>
            </a:endParaRPr>
          </a:p>
          <a:p>
            <a:pPr algn="ctr" eaLnBrk="1" hangingPunct="1">
              <a:buClr>
                <a:srgbClr val="000000"/>
              </a:buClr>
              <a:buSzPct val="100000"/>
            </a:pPr>
            <a:r>
              <a:rPr lang="fr-FR" altLang="fr-FR" sz="2000" b="1" dirty="0">
                <a:solidFill>
                  <a:srgbClr val="000000"/>
                </a:solidFill>
              </a:rPr>
              <a:t>Fédération Internationale des </a:t>
            </a:r>
          </a:p>
          <a:p>
            <a:pPr algn="ctr" eaLnBrk="1" hangingPunct="1">
              <a:buClr>
                <a:srgbClr val="000000"/>
              </a:buClr>
              <a:buSzPct val="100000"/>
            </a:pPr>
            <a:r>
              <a:rPr lang="fr-FR" altLang="fr-FR" sz="2000" b="1" dirty="0">
                <a:solidFill>
                  <a:srgbClr val="000000"/>
                </a:solidFill>
              </a:rPr>
              <a:t>Thérapies et </a:t>
            </a:r>
            <a:r>
              <a:rPr lang="fr-FR" altLang="fr-FR" sz="2000" b="1" dirty="0">
                <a:solidFill>
                  <a:srgbClr val="000000"/>
                </a:solidFill>
                <a:highlight>
                  <a:srgbClr val="FFFF00"/>
                </a:highlight>
              </a:rPr>
              <a:t>Relations d’Aide </a:t>
            </a:r>
            <a:r>
              <a:rPr lang="fr-FR" altLang="fr-FR" sz="2000" b="1" dirty="0">
                <a:solidFill>
                  <a:srgbClr val="000000"/>
                </a:solidFill>
              </a:rPr>
              <a:t>par la Médiation  </a:t>
            </a:r>
          </a:p>
          <a:p>
            <a:pPr algn="ctr" eaLnBrk="1" hangingPunct="1">
              <a:buClr>
                <a:srgbClr val="000000"/>
              </a:buClr>
              <a:buSzPct val="100000"/>
            </a:pPr>
            <a:r>
              <a:rPr lang="fr-FR" altLang="fr-FR" sz="2000" b="1" dirty="0">
                <a:solidFill>
                  <a:srgbClr val="000000"/>
                </a:solidFill>
              </a:rPr>
              <a:t>(FITRAM) </a:t>
            </a:r>
          </a:p>
        </p:txBody>
      </p:sp>
      <p:sp>
        <p:nvSpPr>
          <p:cNvPr id="11" name="ZoneTexte 10">
            <a:extLst>
              <a:ext uri="{FF2B5EF4-FFF2-40B4-BE49-F238E27FC236}">
                <a16:creationId xmlns:a16="http://schemas.microsoft.com/office/drawing/2014/main" id="{79C6E4E8-3CBE-5B31-64E1-C438B76B977E}"/>
              </a:ext>
            </a:extLst>
          </p:cNvPr>
          <p:cNvSpPr txBox="1"/>
          <p:nvPr/>
        </p:nvSpPr>
        <p:spPr>
          <a:xfrm>
            <a:off x="7452360" y="4880916"/>
            <a:ext cx="4495800" cy="615553"/>
          </a:xfrm>
          <a:prstGeom prst="rect">
            <a:avLst/>
          </a:prstGeom>
          <a:solidFill>
            <a:srgbClr val="FFFF00"/>
          </a:solidFill>
        </p:spPr>
        <p:txBody>
          <a:bodyPr wrap="square" rtlCol="0">
            <a:spAutoFit/>
          </a:bodyPr>
          <a:lstStyle/>
          <a:p>
            <a:pPr algn="ctr"/>
            <a:endParaRPr lang="fr-FR" sz="800" b="1" dirty="0"/>
          </a:p>
          <a:p>
            <a:pPr algn="ctr"/>
            <a:r>
              <a:rPr lang="fr-FR" b="1" dirty="0"/>
              <a:t>Fondation  A. &amp; P. SOMMER</a:t>
            </a:r>
          </a:p>
          <a:p>
            <a:pPr algn="ctr"/>
            <a:r>
              <a:rPr lang="fr-FR" sz="800" b="1" dirty="0"/>
              <a:t> </a:t>
            </a:r>
          </a:p>
        </p:txBody>
      </p:sp>
      <p:sp>
        <p:nvSpPr>
          <p:cNvPr id="12" name="ZoneTexte 11">
            <a:extLst>
              <a:ext uri="{FF2B5EF4-FFF2-40B4-BE49-F238E27FC236}">
                <a16:creationId xmlns:a16="http://schemas.microsoft.com/office/drawing/2014/main" id="{F8D51594-226B-8247-6E38-9AD55F12F257}"/>
              </a:ext>
            </a:extLst>
          </p:cNvPr>
          <p:cNvSpPr txBox="1"/>
          <p:nvPr/>
        </p:nvSpPr>
        <p:spPr>
          <a:xfrm>
            <a:off x="7208244" y="5606160"/>
            <a:ext cx="2093953" cy="1015663"/>
          </a:xfrm>
          <a:prstGeom prst="rect">
            <a:avLst/>
          </a:prstGeom>
          <a:noFill/>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2000" b="1" dirty="0">
                <a:solidFill>
                  <a:srgbClr val="000000"/>
                </a:solidFill>
              </a:rPr>
              <a:t>2010 GERMA </a:t>
            </a:r>
          </a:p>
          <a:p>
            <a:pPr algn="ctr" eaLnBrk="1" hangingPunct="1">
              <a:buClr>
                <a:srgbClr val="000000"/>
              </a:buClr>
              <a:buSzPct val="100000"/>
              <a:buFont typeface="Times New Roman" panose="02020603050405020304" pitchFamily="18" charset="0"/>
              <a:buNone/>
            </a:pPr>
            <a:r>
              <a:rPr lang="fr-FR" altLang="fr-FR" sz="2000" b="1" dirty="0">
                <a:solidFill>
                  <a:srgbClr val="000000"/>
                </a:solidFill>
              </a:rPr>
              <a:t>Charte des bonnes pratiques  </a:t>
            </a:r>
          </a:p>
        </p:txBody>
      </p:sp>
      <p:sp>
        <p:nvSpPr>
          <p:cNvPr id="13" name="ZoneTexte 18">
            <a:extLst>
              <a:ext uri="{FF2B5EF4-FFF2-40B4-BE49-F238E27FC236}">
                <a16:creationId xmlns:a16="http://schemas.microsoft.com/office/drawing/2014/main" id="{6B68A979-2CEE-5B2B-4416-9909A83493EE}"/>
              </a:ext>
            </a:extLst>
          </p:cNvPr>
          <p:cNvSpPr txBox="1">
            <a:spLocks noChangeArrowheads="1"/>
          </p:cNvSpPr>
          <p:nvPr/>
        </p:nvSpPr>
        <p:spPr bwMode="auto">
          <a:xfrm>
            <a:off x="9769758" y="5619025"/>
            <a:ext cx="19787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fr-FR" altLang="fr-FR" sz="2000" b="1" dirty="0">
                <a:solidFill>
                  <a:srgbClr val="000000"/>
                </a:solidFill>
              </a:rPr>
              <a:t>Licorne &amp; Phénix</a:t>
            </a:r>
          </a:p>
          <a:p>
            <a:pPr algn="ctr" eaLnBrk="1" hangingPunct="1">
              <a:buClr>
                <a:srgbClr val="000000"/>
              </a:buClr>
              <a:buSzPct val="100000"/>
              <a:buFont typeface="Times New Roman" panose="02020603050405020304" pitchFamily="18" charset="0"/>
              <a:buNone/>
            </a:pPr>
            <a:endParaRPr lang="fr-FR" altLang="fr-FR" sz="2000" b="1" dirty="0">
              <a:solidFill>
                <a:srgbClr val="000000"/>
              </a:solidFill>
            </a:endParaRPr>
          </a:p>
          <a:p>
            <a:pPr algn="ctr" eaLnBrk="1" hangingPunct="1">
              <a:buClr>
                <a:srgbClr val="000000"/>
              </a:buClr>
              <a:buSzPct val="100000"/>
              <a:buFont typeface="Times New Roman" panose="02020603050405020304" pitchFamily="18" charset="0"/>
              <a:buNone/>
            </a:pPr>
            <a:r>
              <a:rPr lang="fr-FR" altLang="fr-FR" sz="2000" b="1" dirty="0">
                <a:solidFill>
                  <a:srgbClr val="000000"/>
                </a:solidFill>
              </a:rPr>
              <a:t>DU RAMA </a:t>
            </a:r>
          </a:p>
        </p:txBody>
      </p:sp>
      <p:pic>
        <p:nvPicPr>
          <p:cNvPr id="10" name="Picture 12" descr="I&amp;E:01-CONTRATS:A:AFIRAC:AFIRAC 2003:Présentations .PPT:Présentation DV/JLV-CCCAH:">
            <a:extLst>
              <a:ext uri="{FF2B5EF4-FFF2-40B4-BE49-F238E27FC236}">
                <a16:creationId xmlns:a16="http://schemas.microsoft.com/office/drawing/2014/main" id="{1BA59839-3B65-F625-BF1D-7F992523B2CD}"/>
              </a:ext>
            </a:extLst>
          </p:cNvPr>
          <p:cNvPicPr>
            <a:picLocks noChangeAspect="1" noChangeArrowheads="1"/>
          </p:cNvPicPr>
          <p:nvPr/>
        </p:nvPicPr>
        <p:blipFill>
          <a:blip r:embed="rId6" r:link="rId7">
            <a:lum bright="-12000" contrast="48000"/>
            <a:extLst>
              <a:ext uri="{28A0092B-C50C-407E-A947-70E740481C1C}">
                <a14:useLocalDpi xmlns:a14="http://schemas.microsoft.com/office/drawing/2010/main" val="0"/>
              </a:ext>
            </a:extLst>
          </a:blip>
          <a:srcRect t="34738"/>
          <a:stretch>
            <a:fillRect/>
          </a:stretch>
        </p:blipFill>
        <p:spPr bwMode="auto">
          <a:xfrm>
            <a:off x="3254075" y="4294591"/>
            <a:ext cx="1547598" cy="173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5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8E90B-182C-EB42-11DB-2E38D72E5325}"/>
              </a:ext>
            </a:extLst>
          </p:cNvPr>
          <p:cNvSpPr txBox="1"/>
          <p:nvPr/>
        </p:nvSpPr>
        <p:spPr>
          <a:xfrm>
            <a:off x="705418" y="252900"/>
            <a:ext cx="6524735" cy="1077218"/>
          </a:xfrm>
          <a:prstGeom prst="rect">
            <a:avLst/>
          </a:prstGeom>
          <a:noFill/>
        </p:spPr>
        <p:txBody>
          <a:bodyPr wrap="none" rtlCol="0">
            <a:spAutoFit/>
          </a:bodyPr>
          <a:lstStyle/>
          <a:p>
            <a:pPr algn="ctr"/>
            <a:r>
              <a:rPr lang="fr-FR" sz="3200" b="1" dirty="0"/>
              <a:t>MA = un horizon et un truc de </a:t>
            </a:r>
          </a:p>
          <a:p>
            <a:pPr algn="ctr"/>
            <a:r>
              <a:rPr lang="fr-FR" sz="3200" b="1" dirty="0"/>
              <a:t>fainéant-travailleur qui se fait plaisir  </a:t>
            </a:r>
          </a:p>
        </p:txBody>
      </p:sp>
      <p:pic>
        <p:nvPicPr>
          <p:cNvPr id="3074" name="Picture 2" descr="Illustration De Dessin Animé De Paysage Océanique Au Coucher Ou Au Lever Du  Soleil Avec Un Beau Ciel Rose Et La Réflexion Du Soleil Sur L'eau. Belle  Nature Avec Plage. | Vecteur">
            <a:extLst>
              <a:ext uri="{FF2B5EF4-FFF2-40B4-BE49-F238E27FC236}">
                <a16:creationId xmlns:a16="http://schemas.microsoft.com/office/drawing/2014/main" id="{E077FE33-3D17-F248-3966-A847F665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81" y="2837218"/>
            <a:ext cx="6039409" cy="3456901"/>
          </a:xfrm>
          <a:prstGeom prst="rect">
            <a:avLst/>
          </a:prstGeom>
          <a:noFill/>
          <a:extLst>
            <a:ext uri="{909E8E84-426E-40DD-AFC4-6F175D3DCCD1}">
              <a14:hiddenFill xmlns:a14="http://schemas.microsoft.com/office/drawing/2010/main">
                <a:solidFill>
                  <a:srgbClr val="FFFFFF"/>
                </a:solidFill>
              </a14:hiddenFill>
            </a:ext>
          </a:extLst>
        </p:spPr>
      </p:pic>
      <p:sp>
        <p:nvSpPr>
          <p:cNvPr id="3" name="Triangle 2">
            <a:extLst>
              <a:ext uri="{FF2B5EF4-FFF2-40B4-BE49-F238E27FC236}">
                <a16:creationId xmlns:a16="http://schemas.microsoft.com/office/drawing/2014/main" id="{2CC084E8-AC66-40DF-1EBA-C6F888EF0D73}"/>
              </a:ext>
            </a:extLst>
          </p:cNvPr>
          <p:cNvSpPr/>
          <p:nvPr/>
        </p:nvSpPr>
        <p:spPr>
          <a:xfrm>
            <a:off x="8503920" y="3901440"/>
            <a:ext cx="2100402" cy="2011680"/>
          </a:xfrm>
          <a:prstGeom prst="triangl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1">
            <a:extLst>
              <a:ext uri="{FF2B5EF4-FFF2-40B4-BE49-F238E27FC236}">
                <a16:creationId xmlns:a16="http://schemas.microsoft.com/office/drawing/2014/main" id="{0A0E4784-8D70-8602-1352-5CDFEA90B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8" t="925" r="2768" b="925"/>
          <a:stretch>
            <a:fillRect/>
          </a:stretch>
        </p:blipFill>
        <p:spPr bwMode="auto">
          <a:xfrm>
            <a:off x="2689985" y="1829157"/>
            <a:ext cx="2573337" cy="1900238"/>
          </a:xfrm>
          <a:prstGeom prst="rect">
            <a:avLst/>
          </a:prstGeom>
          <a:gradFill rotWithShape="0">
            <a:gsLst>
              <a:gs pos="0">
                <a:srgbClr val="00CC99"/>
              </a:gs>
              <a:gs pos="100000">
                <a:srgbClr val="005E4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8BA3E27B-9B2D-3F16-353A-3DFFDB962C53}"/>
              </a:ext>
            </a:extLst>
          </p:cNvPr>
          <p:cNvSpPr txBox="1">
            <a:spLocks noChangeArrowheads="1"/>
          </p:cNvSpPr>
          <p:nvPr/>
        </p:nvSpPr>
        <p:spPr bwMode="auto">
          <a:xfrm>
            <a:off x="1030796" y="2181938"/>
            <a:ext cx="13391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fr-FR" sz="1400" dirty="0">
                <a:solidFill>
                  <a:srgbClr val="000000"/>
                </a:solidFill>
              </a:rPr>
              <a:t>Elsa*</a:t>
            </a:r>
            <a:r>
              <a:rPr lang="en-US" altLang="fr-FR" sz="1400" i="1" dirty="0">
                <a:solidFill>
                  <a:srgbClr val="000000"/>
                </a:solidFill>
              </a:rPr>
              <a:t> </a:t>
            </a:r>
            <a:r>
              <a:rPr lang="en-US" altLang="fr-FR" sz="1400" dirty="0">
                <a:solidFill>
                  <a:srgbClr val="000000"/>
                </a:solidFill>
              </a:rPr>
              <a:t>&amp; </a:t>
            </a:r>
            <a:r>
              <a:rPr lang="en-US" altLang="fr-FR" sz="1400" dirty="0" err="1">
                <a:solidFill>
                  <a:srgbClr val="000000"/>
                </a:solidFill>
              </a:rPr>
              <a:t>Ti’Loup</a:t>
            </a:r>
            <a:r>
              <a:rPr lang="en-US" altLang="fr-FR" sz="1400" dirty="0">
                <a:solidFill>
                  <a:srgbClr val="000000"/>
                </a:solidFill>
              </a:rPr>
              <a:t> </a:t>
            </a:r>
          </a:p>
        </p:txBody>
      </p:sp>
      <p:sp>
        <p:nvSpPr>
          <p:cNvPr id="6" name="Ellipse 5">
            <a:extLst>
              <a:ext uri="{FF2B5EF4-FFF2-40B4-BE49-F238E27FC236}">
                <a16:creationId xmlns:a16="http://schemas.microsoft.com/office/drawing/2014/main" id="{928B3174-70A7-4DC8-37B3-F30696EAE96D}"/>
              </a:ext>
            </a:extLst>
          </p:cNvPr>
          <p:cNvSpPr>
            <a:spLocks noChangeArrowheads="1"/>
          </p:cNvSpPr>
          <p:nvPr/>
        </p:nvSpPr>
        <p:spPr bwMode="auto">
          <a:xfrm>
            <a:off x="5724896" y="4478218"/>
            <a:ext cx="215900" cy="288925"/>
          </a:xfrm>
          <a:prstGeom prst="ellipse">
            <a:avLst/>
          </a:prstGeom>
          <a:solidFill>
            <a:srgbClr val="FF9382">
              <a:alpha val="6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buClr>
                <a:srgbClr val="000000"/>
              </a:buClr>
              <a:buSzPct val="100000"/>
              <a:buFont typeface="Times New Roman" panose="02020603050405020304" pitchFamily="18" charset="0"/>
              <a:buNone/>
            </a:pPr>
            <a:endParaRPr lang="fr-FR" altLang="fr-FR"/>
          </a:p>
        </p:txBody>
      </p:sp>
      <p:sp>
        <p:nvSpPr>
          <p:cNvPr id="7" name="Rectangle 6">
            <a:extLst>
              <a:ext uri="{FF2B5EF4-FFF2-40B4-BE49-F238E27FC236}">
                <a16:creationId xmlns:a16="http://schemas.microsoft.com/office/drawing/2014/main" id="{590380A3-D358-62D8-0348-2F73814E2A13}"/>
              </a:ext>
            </a:extLst>
          </p:cNvPr>
          <p:cNvSpPr/>
          <p:nvPr/>
        </p:nvSpPr>
        <p:spPr>
          <a:xfrm>
            <a:off x="8275320" y="3698914"/>
            <a:ext cx="2606040" cy="25190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D05B885-6175-8B48-AC39-C12DF8244F3D}"/>
              </a:ext>
            </a:extLst>
          </p:cNvPr>
          <p:cNvSpPr txBox="1"/>
          <p:nvPr/>
        </p:nvSpPr>
        <p:spPr>
          <a:xfrm>
            <a:off x="8503920" y="3901440"/>
            <a:ext cx="466932" cy="584775"/>
          </a:xfrm>
          <a:prstGeom prst="rect">
            <a:avLst/>
          </a:prstGeom>
          <a:noFill/>
        </p:spPr>
        <p:txBody>
          <a:bodyPr wrap="square" rtlCol="0">
            <a:spAutoFit/>
          </a:bodyPr>
          <a:lstStyle/>
          <a:p>
            <a:r>
              <a:rPr lang="fr-FR" sz="3200" b="1" dirty="0"/>
              <a:t>x</a:t>
            </a:r>
          </a:p>
        </p:txBody>
      </p:sp>
      <p:sp>
        <p:nvSpPr>
          <p:cNvPr id="9" name="Rectangle 8">
            <a:extLst>
              <a:ext uri="{FF2B5EF4-FFF2-40B4-BE49-F238E27FC236}">
                <a16:creationId xmlns:a16="http://schemas.microsoft.com/office/drawing/2014/main" id="{07249CFC-8260-8BC0-0F82-8A418EC35253}"/>
              </a:ext>
            </a:extLst>
          </p:cNvPr>
          <p:cNvSpPr/>
          <p:nvPr/>
        </p:nvSpPr>
        <p:spPr>
          <a:xfrm>
            <a:off x="7955280" y="3429000"/>
            <a:ext cx="3352800" cy="3200400"/>
          </a:xfrm>
          <a:prstGeom prst="rect">
            <a:avLst/>
          </a:prstGeom>
          <a:no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C86AD0E9-874A-4F6A-1745-BB5C78B0B81C}"/>
              </a:ext>
            </a:extLst>
          </p:cNvPr>
          <p:cNvCxnSpPr>
            <a:cxnSpLocks/>
          </p:cNvCxnSpPr>
          <p:nvPr/>
        </p:nvCxnSpPr>
        <p:spPr>
          <a:xfrm>
            <a:off x="8503920" y="2489715"/>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17DB3693-A4FD-C664-1984-6B644FAD9EFE}"/>
              </a:ext>
            </a:extLst>
          </p:cNvPr>
          <p:cNvCxnSpPr>
            <a:cxnSpLocks/>
          </p:cNvCxnSpPr>
          <p:nvPr/>
        </p:nvCxnSpPr>
        <p:spPr>
          <a:xfrm flipH="1">
            <a:off x="7970520" y="2489715"/>
            <a:ext cx="533400" cy="329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E93C680-DD89-A0D0-7E41-73468CE8E6C5}"/>
              </a:ext>
            </a:extLst>
          </p:cNvPr>
          <p:cNvCxnSpPr>
            <a:cxnSpLocks/>
          </p:cNvCxnSpPr>
          <p:nvPr/>
        </p:nvCxnSpPr>
        <p:spPr>
          <a:xfrm flipV="1">
            <a:off x="8519160" y="1935836"/>
            <a:ext cx="0" cy="553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20B670CF-EE6A-094D-3D86-D134A421F177}"/>
              </a:ext>
            </a:extLst>
          </p:cNvPr>
          <p:cNvSpPr txBox="1"/>
          <p:nvPr/>
        </p:nvSpPr>
        <p:spPr>
          <a:xfrm>
            <a:off x="9479280" y="2337315"/>
            <a:ext cx="693588" cy="307777"/>
          </a:xfrm>
          <a:prstGeom prst="rect">
            <a:avLst/>
          </a:prstGeom>
          <a:noFill/>
        </p:spPr>
        <p:txBody>
          <a:bodyPr wrap="none" rtlCol="0">
            <a:spAutoFit/>
          </a:bodyPr>
          <a:lstStyle/>
          <a:p>
            <a:r>
              <a:rPr lang="fr-FR" sz="1400" dirty="0"/>
              <a:t>Temps </a:t>
            </a:r>
          </a:p>
        </p:txBody>
      </p:sp>
      <p:sp>
        <p:nvSpPr>
          <p:cNvPr id="19" name="ZoneTexte 18">
            <a:extLst>
              <a:ext uri="{FF2B5EF4-FFF2-40B4-BE49-F238E27FC236}">
                <a16:creationId xmlns:a16="http://schemas.microsoft.com/office/drawing/2014/main" id="{59517A41-6971-D7B5-4386-F243F38D760E}"/>
              </a:ext>
            </a:extLst>
          </p:cNvPr>
          <p:cNvSpPr txBox="1"/>
          <p:nvPr/>
        </p:nvSpPr>
        <p:spPr>
          <a:xfrm>
            <a:off x="8260080" y="1645920"/>
            <a:ext cx="561372" cy="307777"/>
          </a:xfrm>
          <a:prstGeom prst="rect">
            <a:avLst/>
          </a:prstGeom>
          <a:noFill/>
        </p:spPr>
        <p:txBody>
          <a:bodyPr wrap="none" rtlCol="0">
            <a:spAutoFit/>
          </a:bodyPr>
          <a:lstStyle/>
          <a:p>
            <a:r>
              <a:rPr lang="fr-FR" sz="1400" dirty="0"/>
              <a:t>Sens </a:t>
            </a:r>
          </a:p>
        </p:txBody>
      </p:sp>
      <p:sp>
        <p:nvSpPr>
          <p:cNvPr id="20" name="ZoneTexte 19">
            <a:extLst>
              <a:ext uri="{FF2B5EF4-FFF2-40B4-BE49-F238E27FC236}">
                <a16:creationId xmlns:a16="http://schemas.microsoft.com/office/drawing/2014/main" id="{C63C65EE-0EF0-CF1A-A827-48CAAF5B543E}"/>
              </a:ext>
            </a:extLst>
          </p:cNvPr>
          <p:cNvSpPr txBox="1"/>
          <p:nvPr/>
        </p:nvSpPr>
        <p:spPr>
          <a:xfrm>
            <a:off x="7406640" y="2837218"/>
            <a:ext cx="729687" cy="307777"/>
          </a:xfrm>
          <a:prstGeom prst="rect">
            <a:avLst/>
          </a:prstGeom>
          <a:noFill/>
        </p:spPr>
        <p:txBody>
          <a:bodyPr wrap="none" rtlCol="0">
            <a:spAutoFit/>
          </a:bodyPr>
          <a:lstStyle/>
          <a:p>
            <a:r>
              <a:rPr lang="fr-FR" sz="1400" dirty="0"/>
              <a:t>Espace </a:t>
            </a:r>
          </a:p>
        </p:txBody>
      </p:sp>
      <p:sp>
        <p:nvSpPr>
          <p:cNvPr id="21" name="Ellipse 20">
            <a:extLst>
              <a:ext uri="{FF2B5EF4-FFF2-40B4-BE49-F238E27FC236}">
                <a16:creationId xmlns:a16="http://schemas.microsoft.com/office/drawing/2014/main" id="{35F63453-0FD4-F3E3-9F71-1E3EF8E5129F}"/>
              </a:ext>
            </a:extLst>
          </p:cNvPr>
          <p:cNvSpPr/>
          <p:nvPr/>
        </p:nvSpPr>
        <p:spPr>
          <a:xfrm>
            <a:off x="3855720" y="2337315"/>
            <a:ext cx="152400" cy="152400"/>
          </a:xfrm>
          <a:prstGeom prst="ellipse">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 descr="Illustration De Dessin Animé De Paysage Océanique Au Coucher Ou Au Lever Du  Soleil Avec Un Beau Ciel Rose Et La Réflexion Du Soleil Sur L'eau. Belle  Nature Avec Plage. | Vecteur">
            <a:extLst>
              <a:ext uri="{FF2B5EF4-FFF2-40B4-BE49-F238E27FC236}">
                <a16:creationId xmlns:a16="http://schemas.microsoft.com/office/drawing/2014/main" id="{F31EA4E9-2D5C-1FB5-3B02-3149DB51A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280" y="5062586"/>
            <a:ext cx="908392" cy="5199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A86D010-A591-1260-039C-F4758632C4BA}"/>
              </a:ext>
            </a:extLst>
          </p:cNvPr>
          <p:cNvSpPr/>
          <p:nvPr/>
        </p:nvSpPr>
        <p:spPr>
          <a:xfrm>
            <a:off x="8729394" y="3603308"/>
            <a:ext cx="536526" cy="151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4FC54D88-F381-4632-CC53-720101CE3036}"/>
              </a:ext>
            </a:extLst>
          </p:cNvPr>
          <p:cNvCxnSpPr>
            <a:cxnSpLocks/>
          </p:cNvCxnSpPr>
          <p:nvPr/>
        </p:nvCxnSpPr>
        <p:spPr>
          <a:xfrm flipV="1">
            <a:off x="8714154" y="3552049"/>
            <a:ext cx="551766" cy="142133"/>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3927B4C6-3520-CD49-F42F-F8BD5565DD64}"/>
              </a:ext>
            </a:extLst>
          </p:cNvPr>
          <p:cNvSpPr/>
          <p:nvPr/>
        </p:nvSpPr>
        <p:spPr>
          <a:xfrm>
            <a:off x="8466849" y="5684108"/>
            <a:ext cx="225474" cy="3336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EE51532-E760-282B-7C32-55B1A12867A1}"/>
              </a:ext>
            </a:extLst>
          </p:cNvPr>
          <p:cNvSpPr txBox="1"/>
          <p:nvPr/>
        </p:nvSpPr>
        <p:spPr>
          <a:xfrm>
            <a:off x="9875520" y="350520"/>
            <a:ext cx="1795235" cy="1323439"/>
          </a:xfrm>
          <a:prstGeom prst="rect">
            <a:avLst/>
          </a:prstGeom>
          <a:noFill/>
          <a:ln>
            <a:solidFill>
              <a:schemeClr val="accent1"/>
            </a:solidFill>
          </a:ln>
        </p:spPr>
        <p:txBody>
          <a:bodyPr wrap="none" rtlCol="0">
            <a:spAutoFit/>
          </a:bodyPr>
          <a:lstStyle/>
          <a:p>
            <a:r>
              <a:rPr lang="fr-FR" b="1" dirty="0"/>
              <a:t>3 lois du vivant </a:t>
            </a:r>
          </a:p>
          <a:p>
            <a:endParaRPr lang="fr-FR" sz="800" b="1" dirty="0"/>
          </a:p>
          <a:p>
            <a:pPr marL="342900" indent="-342900">
              <a:buAutoNum type="arabicParenR"/>
            </a:pPr>
            <a:r>
              <a:rPr lang="fr-FR" dirty="0"/>
              <a:t>Diversité</a:t>
            </a:r>
          </a:p>
          <a:p>
            <a:pPr marL="342900" indent="-342900">
              <a:buAutoNum type="arabicParenR"/>
            </a:pPr>
            <a:r>
              <a:rPr lang="fr-FR" dirty="0"/>
              <a:t>Ressources </a:t>
            </a:r>
          </a:p>
          <a:p>
            <a:pPr marL="342900" indent="-342900">
              <a:buAutoNum type="arabicParenR"/>
            </a:pPr>
            <a:r>
              <a:rPr lang="fr-FR" dirty="0"/>
              <a:t>Tout est relié </a:t>
            </a:r>
          </a:p>
        </p:txBody>
      </p:sp>
    </p:spTree>
    <p:extLst>
      <p:ext uri="{BB962C8B-B14F-4D97-AF65-F5344CB8AC3E}">
        <p14:creationId xmlns:p14="http://schemas.microsoft.com/office/powerpoint/2010/main" val="37034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P spid="9" grpId="0" animBg="1"/>
      <p:bldP spid="18" grpId="0"/>
      <p:bldP spid="19" grpId="0"/>
      <p:bldP spid="20" grpId="0"/>
      <p:bldP spid="21"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al De Troie Icône Clip Art Libres De Droits , Svg , Vecteurs Et  Illustration. Image 96135103.">
            <a:extLst>
              <a:ext uri="{FF2B5EF4-FFF2-40B4-BE49-F238E27FC236}">
                <a16:creationId xmlns:a16="http://schemas.microsoft.com/office/drawing/2014/main" id="{EEE29487-791A-8976-2E64-B4B28594B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876" y="714375"/>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B34D1C-3435-8180-E04A-496396A3B914}"/>
              </a:ext>
            </a:extLst>
          </p:cNvPr>
          <p:cNvSpPr txBox="1"/>
          <p:nvPr/>
        </p:nvSpPr>
        <p:spPr>
          <a:xfrm>
            <a:off x="501310" y="639240"/>
            <a:ext cx="11443039" cy="3508653"/>
          </a:xfrm>
          <a:prstGeom prst="rect">
            <a:avLst/>
          </a:prstGeom>
          <a:noFill/>
        </p:spPr>
        <p:txBody>
          <a:bodyPr wrap="square">
            <a:spAutoFit/>
          </a:bodyPr>
          <a:lstStyle/>
          <a:p>
            <a:r>
              <a:rPr lang="fr-FR" sz="3600" b="1" dirty="0">
                <a:solidFill>
                  <a:schemeClr val="accent1"/>
                </a:solidFill>
              </a:rPr>
              <a:t>Médiation Animale : Un cheval de Troie dans l’institution ?</a:t>
            </a:r>
          </a:p>
          <a:p>
            <a:endParaRPr lang="fr-FR" sz="2800" b="1" dirty="0">
              <a:solidFill>
                <a:schemeClr val="accent1"/>
              </a:solidFill>
            </a:endParaRPr>
          </a:p>
          <a:p>
            <a:r>
              <a:rPr lang="fr-FR" sz="2800" b="1" dirty="0"/>
              <a:t>Quelques clés pour aborder les </a:t>
            </a:r>
          </a:p>
          <a:p>
            <a:r>
              <a:rPr lang="fr-FR" sz="2800" b="1" dirty="0"/>
              <a:t>liens santé mentale &amp; Médiation Animale </a:t>
            </a:r>
          </a:p>
          <a:p>
            <a:endParaRPr lang="fr-FR" sz="2800" b="1" dirty="0"/>
          </a:p>
          <a:p>
            <a:endParaRPr lang="fr-FR" sz="2800" b="1" dirty="0"/>
          </a:p>
          <a:p>
            <a:endParaRPr lang="fr-FR" sz="2800" b="1" dirty="0"/>
          </a:p>
          <a:p>
            <a:endParaRPr lang="fr-FR" dirty="0"/>
          </a:p>
        </p:txBody>
      </p:sp>
      <p:pic>
        <p:nvPicPr>
          <p:cNvPr id="2" name="Picture 2" descr="Coloriage Abeille Insecte En Plein Vol Dessin Abeille à imprimer">
            <a:extLst>
              <a:ext uri="{FF2B5EF4-FFF2-40B4-BE49-F238E27FC236}">
                <a16:creationId xmlns:a16="http://schemas.microsoft.com/office/drawing/2014/main" id="{AFE15562-9D8D-570E-31D2-0EDEA4778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037" y="4389761"/>
            <a:ext cx="630113" cy="47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55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val De Troie Icône Clip Art Libres De Droits , Svg , Vecteurs Et  Illustration. Image 96135103.">
            <a:extLst>
              <a:ext uri="{FF2B5EF4-FFF2-40B4-BE49-F238E27FC236}">
                <a16:creationId xmlns:a16="http://schemas.microsoft.com/office/drawing/2014/main" id="{EEE29487-791A-8976-2E64-B4B28594B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7320" y="308237"/>
            <a:ext cx="2906454" cy="290645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1B34D1C-3435-8180-E04A-496396A3B914}"/>
              </a:ext>
            </a:extLst>
          </p:cNvPr>
          <p:cNvSpPr txBox="1"/>
          <p:nvPr/>
        </p:nvSpPr>
        <p:spPr>
          <a:xfrm>
            <a:off x="277034" y="287896"/>
            <a:ext cx="11443039" cy="5324535"/>
          </a:xfrm>
          <a:prstGeom prst="rect">
            <a:avLst/>
          </a:prstGeom>
          <a:noFill/>
        </p:spPr>
        <p:txBody>
          <a:bodyPr wrap="square">
            <a:spAutoFit/>
          </a:bodyPr>
          <a:lstStyle/>
          <a:p>
            <a:r>
              <a:rPr lang="fr-FR" sz="3600" b="1" dirty="0">
                <a:solidFill>
                  <a:schemeClr val="accent1"/>
                </a:solidFill>
              </a:rPr>
              <a:t>Médiation Animale : Un cheval de Troie dans l’institution ?</a:t>
            </a:r>
          </a:p>
          <a:p>
            <a:endParaRPr lang="fr-FR" sz="2800" b="1" dirty="0"/>
          </a:p>
          <a:p>
            <a:r>
              <a:rPr lang="fr-FR" sz="2800" b="1" dirty="0"/>
              <a:t>Institution = lieu de pouvoir / conflits &amp; lutte </a:t>
            </a:r>
          </a:p>
          <a:p>
            <a:endParaRPr lang="fr-FR" sz="800" b="1" dirty="0"/>
          </a:p>
          <a:p>
            <a:r>
              <a:rPr lang="fr-FR" sz="2800" b="1" dirty="0"/>
              <a:t>Système </a:t>
            </a:r>
            <a:r>
              <a:rPr lang="fr-FR" sz="2800" b="1" u="sng" dirty="0"/>
              <a:t>+</a:t>
            </a:r>
            <a:r>
              <a:rPr lang="fr-FR" sz="2800" b="1" dirty="0"/>
              <a:t> vivant : échanges vitaux </a:t>
            </a:r>
            <a:r>
              <a:rPr lang="fr-FR" sz="2800" b="1" u="sng" dirty="0"/>
              <a:t>+</a:t>
            </a:r>
            <a:r>
              <a:rPr lang="fr-FR" sz="2800" b="1" dirty="0"/>
              <a:t> perméable </a:t>
            </a:r>
          </a:p>
          <a:p>
            <a:endParaRPr lang="fr-FR" sz="800" b="1" dirty="0"/>
          </a:p>
          <a:p>
            <a:r>
              <a:rPr lang="fr-FR" sz="2800" b="1" dirty="0"/>
              <a:t>En évolution : ça change tout le temps </a:t>
            </a:r>
          </a:p>
          <a:p>
            <a:endParaRPr lang="fr-FR" sz="3600" b="1" dirty="0"/>
          </a:p>
          <a:p>
            <a:r>
              <a:rPr lang="fr-FR" sz="2000" b="1" dirty="0"/>
              <a:t>                - énergie : moyens, compétences, organisation </a:t>
            </a:r>
          </a:p>
          <a:p>
            <a:endParaRPr lang="fr-FR" sz="1000" b="1" dirty="0"/>
          </a:p>
          <a:p>
            <a:r>
              <a:rPr lang="fr-FR" sz="2000" b="1" dirty="0"/>
              <a:t>                - identité</a:t>
            </a:r>
          </a:p>
          <a:p>
            <a:endParaRPr lang="fr-FR" sz="1000" b="1" dirty="0"/>
          </a:p>
          <a:p>
            <a:r>
              <a:rPr lang="fr-FR" sz="2000" b="1" dirty="0"/>
              <a:t>	- valeurs </a:t>
            </a:r>
          </a:p>
          <a:p>
            <a:endParaRPr lang="fr-FR" sz="1000" b="1" dirty="0"/>
          </a:p>
          <a:p>
            <a:r>
              <a:rPr lang="fr-FR" sz="2000" b="1" dirty="0"/>
              <a:t>	- objectif, sens </a:t>
            </a:r>
          </a:p>
          <a:p>
            <a:endParaRPr lang="fr-FR" sz="1000" b="1" dirty="0"/>
          </a:p>
          <a:p>
            <a:r>
              <a:rPr lang="fr-FR" sz="2000" b="1" dirty="0"/>
              <a:t>	- intégré dans un système (santé) et société </a:t>
            </a:r>
          </a:p>
        </p:txBody>
      </p:sp>
      <p:sp>
        <p:nvSpPr>
          <p:cNvPr id="2" name="ZoneTexte 1">
            <a:extLst>
              <a:ext uri="{FF2B5EF4-FFF2-40B4-BE49-F238E27FC236}">
                <a16:creationId xmlns:a16="http://schemas.microsoft.com/office/drawing/2014/main" id="{F1447256-2603-712C-6509-0668F2933629}"/>
              </a:ext>
            </a:extLst>
          </p:cNvPr>
          <p:cNvSpPr txBox="1"/>
          <p:nvPr/>
        </p:nvSpPr>
        <p:spPr>
          <a:xfrm>
            <a:off x="8986854" y="5314945"/>
            <a:ext cx="449162" cy="369332"/>
          </a:xfrm>
          <a:prstGeom prst="rect">
            <a:avLst/>
          </a:prstGeom>
          <a:noFill/>
        </p:spPr>
        <p:txBody>
          <a:bodyPr wrap="none" rtlCol="0">
            <a:spAutoFit/>
          </a:bodyPr>
          <a:lstStyle/>
          <a:p>
            <a:r>
              <a:rPr lang="fr-FR" dirty="0"/>
              <a:t>soi</a:t>
            </a:r>
          </a:p>
        </p:txBody>
      </p:sp>
      <p:sp>
        <p:nvSpPr>
          <p:cNvPr id="4" name="ZoneTexte 3">
            <a:extLst>
              <a:ext uri="{FF2B5EF4-FFF2-40B4-BE49-F238E27FC236}">
                <a16:creationId xmlns:a16="http://schemas.microsoft.com/office/drawing/2014/main" id="{5A0A88A7-971A-ED62-D670-B7B0198412A3}"/>
              </a:ext>
            </a:extLst>
          </p:cNvPr>
          <p:cNvSpPr txBox="1"/>
          <p:nvPr/>
        </p:nvSpPr>
        <p:spPr>
          <a:xfrm>
            <a:off x="7044232" y="5800720"/>
            <a:ext cx="947695" cy="369332"/>
          </a:xfrm>
          <a:prstGeom prst="rect">
            <a:avLst/>
          </a:prstGeom>
          <a:noFill/>
        </p:spPr>
        <p:txBody>
          <a:bodyPr wrap="none" rtlCol="0">
            <a:spAutoFit/>
          </a:bodyPr>
          <a:lstStyle/>
          <a:p>
            <a:r>
              <a:rPr lang="fr-FR" dirty="0"/>
              <a:t>Non soi </a:t>
            </a:r>
          </a:p>
        </p:txBody>
      </p:sp>
      <p:pic>
        <p:nvPicPr>
          <p:cNvPr id="5" name="Picture 10" descr="Illustration Chat Et De Chien De Combat Dessin Animé, Isolé Sur Fond Blanc,  Vecteur D'image Clip Art Libres De Droits , Svg , Vecteurs Et Illustration.  Image 17272625.">
            <a:extLst>
              <a:ext uri="{FF2B5EF4-FFF2-40B4-BE49-F238E27FC236}">
                <a16:creationId xmlns:a16="http://schemas.microsoft.com/office/drawing/2014/main" id="{3FE4B6F6-615F-FD2E-080F-26065C200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144" y="1047077"/>
            <a:ext cx="3566526" cy="2181114"/>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3BF361B6-87C4-3A5C-BF0F-6E7B18355CD7}"/>
              </a:ext>
            </a:extLst>
          </p:cNvPr>
          <p:cNvSpPr/>
          <p:nvPr/>
        </p:nvSpPr>
        <p:spPr>
          <a:xfrm>
            <a:off x="7868371" y="4213655"/>
            <a:ext cx="3225113" cy="1968754"/>
          </a:xfrm>
          <a:prstGeom prst="ellipse">
            <a:avLst/>
          </a:prstGeom>
          <a:noFill/>
          <a:ln w="508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F27EA5C4-75EF-2997-81EA-094E169C3338}"/>
              </a:ext>
            </a:extLst>
          </p:cNvPr>
          <p:cNvCxnSpPr/>
          <p:nvPr/>
        </p:nvCxnSpPr>
        <p:spPr>
          <a:xfrm flipV="1">
            <a:off x="7629525" y="5208265"/>
            <a:ext cx="757238" cy="297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D487C1DE-E768-320F-A995-00CC59D8F161}"/>
              </a:ext>
            </a:extLst>
          </p:cNvPr>
          <p:cNvCxnSpPr/>
          <p:nvPr/>
        </p:nvCxnSpPr>
        <p:spPr>
          <a:xfrm flipH="1">
            <a:off x="7515225" y="4842510"/>
            <a:ext cx="657225" cy="228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B4780FD7-D8FE-A9A6-F6FD-4A3132DE7FD2}"/>
              </a:ext>
            </a:extLst>
          </p:cNvPr>
          <p:cNvCxnSpPr/>
          <p:nvPr/>
        </p:nvCxnSpPr>
        <p:spPr>
          <a:xfrm flipV="1">
            <a:off x="9929813" y="3986213"/>
            <a:ext cx="442912" cy="614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120A77E0-BBBB-2052-2226-C31B6590D96E}"/>
              </a:ext>
            </a:extLst>
          </p:cNvPr>
          <p:cNvCxnSpPr/>
          <p:nvPr/>
        </p:nvCxnSpPr>
        <p:spPr>
          <a:xfrm flipH="1">
            <a:off x="10186988" y="4100513"/>
            <a:ext cx="657225" cy="814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74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MA Cheval de Troie 1 [20230928075809925].mdb"/>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Column"/>
  <p:tag name="ARS_CHARTPARA_DATAFORMAT" val="ltNumberValueAndPercent"/>
  <p:tag name="ARS_CHARTPARA_SHOWTIME" val="csStop"/>
  <p:tag name="ARS_CHARTPARA_NUMBERDEC" val="0"/>
  <p:tag name="ARS_CHARTPARA_DATAPERCENTBASE" val="crResponse"/>
  <p:tag name="ARS_CHARTPARA_PERCENTDEC" val="2"/>
  <p:tag name="ARS_CHARTPARA_SHOW3D" val="1"/>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8678</TotalTime>
  <Words>1279</Words>
  <Application>Microsoft Office PowerPoint</Application>
  <PresentationFormat>Grand écran</PresentationFormat>
  <Paragraphs>246</Paragraphs>
  <Slides>22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Arial Unicode MS</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Vernay Didier</dc:creator>
  <cp:lastModifiedBy>AdminPC</cp:lastModifiedBy>
  <cp:revision>45</cp:revision>
  <dcterms:created xsi:type="dcterms:W3CDTF">2023-08-23T07:40:03Z</dcterms:created>
  <dcterms:modified xsi:type="dcterms:W3CDTF">2023-09-28T05:58:11Z</dcterms:modified>
</cp:coreProperties>
</file>