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7" r:id="rId2"/>
    <p:sldId id="272" r:id="rId3"/>
    <p:sldId id="258" r:id="rId4"/>
    <p:sldId id="278" r:id="rId5"/>
    <p:sldId id="276" r:id="rId6"/>
    <p:sldId id="269" r:id="rId7"/>
    <p:sldId id="282" r:id="rId8"/>
    <p:sldId id="270" r:id="rId9"/>
    <p:sldId id="280" r:id="rId10"/>
    <p:sldId id="281" r:id="rId11"/>
    <p:sldId id="279" r:id="rId12"/>
    <p:sldId id="263" r:id="rId13"/>
    <p:sldId id="284" r:id="rId14"/>
    <p:sldId id="265" r:id="rId15"/>
    <p:sldId id="277" r:id="rId16"/>
    <p:sldId id="259" r:id="rId17"/>
    <p:sldId id="261" r:id="rId18"/>
    <p:sldId id="262" r:id="rId19"/>
    <p:sldId id="264" r:id="rId20"/>
    <p:sldId id="273" r:id="rId21"/>
    <p:sldId id="274" r:id="rId22"/>
    <p:sldId id="275" r:id="rId23"/>
    <p:sldId id="283" r:id="rId24"/>
  </p:sldIdLst>
  <p:sldSz cx="12192000" cy="6858000"/>
  <p:notesSz cx="6858000" cy="9926638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6374" autoAdjust="0"/>
  </p:normalViewPr>
  <p:slideViewPr>
    <p:cSldViewPr snapToGrid="0">
      <p:cViewPr varScale="1">
        <p:scale>
          <a:sx n="37" d="100"/>
          <a:sy n="37" d="100"/>
        </p:scale>
        <p:origin x="78" y="150"/>
      </p:cViewPr>
      <p:guideLst/>
    </p:cSldViewPr>
  </p:slideViewPr>
  <p:outlineViewPr>
    <p:cViewPr>
      <p:scale>
        <a:sx n="33" d="100"/>
        <a:sy n="33" d="100"/>
      </p:scale>
      <p:origin x="0" y="-81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80"/>
    </p:cViewPr>
  </p:sorterViewPr>
  <p:notesViewPr>
    <p:cSldViewPr snapToGrid="0">
      <p:cViewPr varScale="1">
        <p:scale>
          <a:sx n="80" d="100"/>
          <a:sy n="80" d="100"/>
        </p:scale>
        <p:origin x="400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-Catherine DUMONT" userId="1e3f690a2ab4460f" providerId="LiveId" clId="{451ABECB-D4C7-483D-90D0-DF2A3D94308E}"/>
    <pc:docChg chg="addSld delSld modSld">
      <pc:chgData name="Anne-Catherine DUMONT" userId="1e3f690a2ab4460f" providerId="LiveId" clId="{451ABECB-D4C7-483D-90D0-DF2A3D94308E}" dt="2023-09-08T14:10:27.821" v="17"/>
      <pc:docMkLst>
        <pc:docMk/>
      </pc:docMkLst>
      <pc:sldChg chg="modSp mod">
        <pc:chgData name="Anne-Catherine DUMONT" userId="1e3f690a2ab4460f" providerId="LiveId" clId="{451ABECB-D4C7-483D-90D0-DF2A3D94308E}" dt="2023-09-08T14:03:49.149" v="2" actId="207"/>
        <pc:sldMkLst>
          <pc:docMk/>
          <pc:sldMk cId="219343734" sldId="280"/>
        </pc:sldMkLst>
        <pc:spChg chg="mod">
          <ac:chgData name="Anne-Catherine DUMONT" userId="1e3f690a2ab4460f" providerId="LiveId" clId="{451ABECB-D4C7-483D-90D0-DF2A3D94308E}" dt="2023-09-08T14:03:49.149" v="2" actId="207"/>
          <ac:spMkLst>
            <pc:docMk/>
            <pc:sldMk cId="219343734" sldId="280"/>
            <ac:spMk id="14" creationId="{726DB5A2-037E-3AB4-F342-560825919EBE}"/>
          </ac:spMkLst>
        </pc:spChg>
        <pc:spChg chg="mod">
          <ac:chgData name="Anne-Catherine DUMONT" userId="1e3f690a2ab4460f" providerId="LiveId" clId="{451ABECB-D4C7-483D-90D0-DF2A3D94308E}" dt="2023-09-08T14:03:49.149" v="2" actId="207"/>
          <ac:spMkLst>
            <pc:docMk/>
            <pc:sldMk cId="219343734" sldId="280"/>
            <ac:spMk id="15" creationId="{D9C89B12-BB60-48BD-C85A-84EB5D04FAF8}"/>
          </ac:spMkLst>
        </pc:spChg>
        <pc:grpChg chg="mod">
          <ac:chgData name="Anne-Catherine DUMONT" userId="1e3f690a2ab4460f" providerId="LiveId" clId="{451ABECB-D4C7-483D-90D0-DF2A3D94308E}" dt="2023-09-08T14:03:49.149" v="2" actId="207"/>
          <ac:grpSpMkLst>
            <pc:docMk/>
            <pc:sldMk cId="219343734" sldId="280"/>
            <ac:grpSpMk id="13" creationId="{75D6C67E-3D74-733F-A863-10CA574280E5}"/>
          </ac:grpSpMkLst>
        </pc:grpChg>
      </pc:sldChg>
      <pc:sldChg chg="modAnim">
        <pc:chgData name="Anne-Catherine DUMONT" userId="1e3f690a2ab4460f" providerId="LiveId" clId="{451ABECB-D4C7-483D-90D0-DF2A3D94308E}" dt="2023-09-08T14:10:27.821" v="17"/>
        <pc:sldMkLst>
          <pc:docMk/>
          <pc:sldMk cId="3375428584" sldId="283"/>
        </pc:sldMkLst>
      </pc:sldChg>
      <pc:sldChg chg="new del">
        <pc:chgData name="Anne-Catherine DUMONT" userId="1e3f690a2ab4460f" providerId="LiveId" clId="{451ABECB-D4C7-483D-90D0-DF2A3D94308E}" dt="2023-09-08T14:05:50.668" v="4" actId="2696"/>
        <pc:sldMkLst>
          <pc:docMk/>
          <pc:sldMk cId="4146755464" sldId="28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54C12E-BA22-4E43-924E-904A282D4E93}" type="doc">
      <dgm:prSet loTypeId="urn:microsoft.com/office/officeart/2005/8/layout/chevron2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DA9FB5AE-08F4-4DDB-B185-465045B05693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fr-FR" sz="2800" dirty="0"/>
            <a:t>Pourquoi</a:t>
          </a:r>
        </a:p>
      </dgm:t>
    </dgm:pt>
    <dgm:pt modelId="{839CA923-0979-4FEE-8750-D2AC94E68E85}" type="parTrans" cxnId="{107C65BF-EE86-4274-A7C1-691E728D5958}">
      <dgm:prSet/>
      <dgm:spPr/>
      <dgm:t>
        <a:bodyPr/>
        <a:lstStyle/>
        <a:p>
          <a:endParaRPr lang="fr-FR"/>
        </a:p>
      </dgm:t>
    </dgm:pt>
    <dgm:pt modelId="{745B3969-634F-4137-9524-6F1F71C4958C}" type="sibTrans" cxnId="{107C65BF-EE86-4274-A7C1-691E728D5958}">
      <dgm:prSet/>
      <dgm:spPr/>
      <dgm:t>
        <a:bodyPr/>
        <a:lstStyle/>
        <a:p>
          <a:endParaRPr lang="fr-FR"/>
        </a:p>
      </dgm:t>
    </dgm:pt>
    <dgm:pt modelId="{2F52DAD4-36BA-457D-9C58-076EC8F42EFC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algn="just" rtl="0"/>
          <a:r>
            <a:rPr lang="fr-FR" sz="2800" dirty="0"/>
            <a:t>Favoriser la relation à l’autre et d’autant plus la </a:t>
          </a:r>
          <a:r>
            <a:rPr lang="fr-FR" sz="2800" b="1" dirty="0"/>
            <a:t>relation d’aide.</a:t>
          </a:r>
          <a:endParaRPr lang="fr-FR" sz="2800" b="0" dirty="0"/>
        </a:p>
      </dgm:t>
    </dgm:pt>
    <dgm:pt modelId="{7FCC8A5F-1576-4E32-B4E5-F21B91A55465}" type="parTrans" cxnId="{D09FA548-0DCB-4948-A125-96947A9CC781}">
      <dgm:prSet/>
      <dgm:spPr/>
      <dgm:t>
        <a:bodyPr/>
        <a:lstStyle/>
        <a:p>
          <a:endParaRPr lang="fr-FR"/>
        </a:p>
      </dgm:t>
    </dgm:pt>
    <dgm:pt modelId="{111677E4-6D41-4B14-87F0-E98F15BFAF69}" type="sibTrans" cxnId="{D09FA548-0DCB-4948-A125-96947A9CC781}">
      <dgm:prSet/>
      <dgm:spPr/>
      <dgm:t>
        <a:bodyPr/>
        <a:lstStyle/>
        <a:p>
          <a:endParaRPr lang="fr-FR"/>
        </a:p>
      </dgm:t>
    </dgm:pt>
    <dgm:pt modelId="{A490B040-8ECE-4EBC-AE5F-75407533E5DC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algn="just" rtl="0"/>
          <a:r>
            <a:rPr lang="fr-FR" sz="2800" b="0" dirty="0"/>
            <a:t>Consolide ou renforce </a:t>
          </a:r>
          <a:r>
            <a:rPr lang="fr-FR" sz="2800" b="1" dirty="0"/>
            <a:t>l’alliance thérapeutique</a:t>
          </a:r>
        </a:p>
      </dgm:t>
    </dgm:pt>
    <dgm:pt modelId="{9AE3F48A-C794-4455-BF05-1AF98967CBAF}" type="parTrans" cxnId="{0DF4B031-E5DF-4656-9C0E-F73FC747300E}">
      <dgm:prSet/>
      <dgm:spPr/>
      <dgm:t>
        <a:bodyPr/>
        <a:lstStyle/>
        <a:p>
          <a:endParaRPr lang="fr-FR"/>
        </a:p>
      </dgm:t>
    </dgm:pt>
    <dgm:pt modelId="{C8EB05E3-60FD-429F-A513-3174FE2105E0}" type="sibTrans" cxnId="{0DF4B031-E5DF-4656-9C0E-F73FC747300E}">
      <dgm:prSet/>
      <dgm:spPr/>
      <dgm:t>
        <a:bodyPr/>
        <a:lstStyle/>
        <a:p>
          <a:endParaRPr lang="fr-FR"/>
        </a:p>
      </dgm:t>
    </dgm:pt>
    <dgm:pt modelId="{BE2B36CD-ACBC-416F-8AEB-B6629C5A8A04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algn="just" rtl="0"/>
          <a:endParaRPr lang="fr-FR" sz="2800" b="0" dirty="0"/>
        </a:p>
      </dgm:t>
    </dgm:pt>
    <dgm:pt modelId="{B63B1E7C-958C-4E53-82C0-B2EFB824F8AA}" type="parTrans" cxnId="{5330D2DE-CEFF-4628-98E0-2C24D5D8C626}">
      <dgm:prSet/>
      <dgm:spPr/>
      <dgm:t>
        <a:bodyPr/>
        <a:lstStyle/>
        <a:p>
          <a:endParaRPr lang="fr-FR"/>
        </a:p>
      </dgm:t>
    </dgm:pt>
    <dgm:pt modelId="{9290F182-18B2-4651-99B2-961AECB9CD76}" type="sibTrans" cxnId="{5330D2DE-CEFF-4628-98E0-2C24D5D8C626}">
      <dgm:prSet/>
      <dgm:spPr/>
      <dgm:t>
        <a:bodyPr/>
        <a:lstStyle/>
        <a:p>
          <a:endParaRPr lang="fr-FR"/>
        </a:p>
      </dgm:t>
    </dgm:pt>
    <dgm:pt modelId="{412375F4-D20A-4D1D-A4A2-8F5E99BFEAF2}" type="pres">
      <dgm:prSet presAssocID="{7454C12E-BA22-4E43-924E-904A282D4E9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448D409-D795-401C-8F9B-73770D4F939E}" type="pres">
      <dgm:prSet presAssocID="{DA9FB5AE-08F4-4DDB-B185-465045B05693}" presName="composite" presStyleCnt="0"/>
      <dgm:spPr/>
    </dgm:pt>
    <dgm:pt modelId="{E491EE5B-6B86-4CD3-AAC2-70960A135BB1}" type="pres">
      <dgm:prSet presAssocID="{DA9FB5AE-08F4-4DDB-B185-465045B05693}" presName="parentText" presStyleLbl="alignNode1" presStyleIdx="0" presStyleCnt="1" custScaleX="73068" custScaleY="95744" custLinFactNeighborX="-14396" custLinFactNeighborY="16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B17892-D36D-4D66-8AFB-B5CABDBE14AE}" type="pres">
      <dgm:prSet presAssocID="{DA9FB5AE-08F4-4DDB-B185-465045B05693}" presName="descendantText" presStyleLbl="alignAcc1" presStyleIdx="0" presStyleCnt="1" custScaleX="78923" custScaleY="70722" custLinFactNeighborX="-17324" custLinFactNeighborY="2009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A39D223-6A6B-4420-BAAD-AD9C1612D089}" type="presOf" srcId="{7454C12E-BA22-4E43-924E-904A282D4E93}" destId="{412375F4-D20A-4D1D-A4A2-8F5E99BFEAF2}" srcOrd="0" destOrd="0" presId="urn:microsoft.com/office/officeart/2005/8/layout/chevron2"/>
    <dgm:cxn modelId="{5330D2DE-CEFF-4628-98E0-2C24D5D8C626}" srcId="{DA9FB5AE-08F4-4DDB-B185-465045B05693}" destId="{BE2B36CD-ACBC-416F-8AEB-B6629C5A8A04}" srcOrd="1" destOrd="0" parTransId="{B63B1E7C-958C-4E53-82C0-B2EFB824F8AA}" sibTransId="{9290F182-18B2-4651-99B2-961AECB9CD76}"/>
    <dgm:cxn modelId="{107C65BF-EE86-4274-A7C1-691E728D5958}" srcId="{7454C12E-BA22-4E43-924E-904A282D4E93}" destId="{DA9FB5AE-08F4-4DDB-B185-465045B05693}" srcOrd="0" destOrd="0" parTransId="{839CA923-0979-4FEE-8750-D2AC94E68E85}" sibTransId="{745B3969-634F-4137-9524-6F1F71C4958C}"/>
    <dgm:cxn modelId="{115B49DD-9434-45A1-A107-1B81E74288F5}" type="presOf" srcId="{DA9FB5AE-08F4-4DDB-B185-465045B05693}" destId="{E491EE5B-6B86-4CD3-AAC2-70960A135BB1}" srcOrd="0" destOrd="0" presId="urn:microsoft.com/office/officeart/2005/8/layout/chevron2"/>
    <dgm:cxn modelId="{0D092C99-328A-49DC-A699-176F79167489}" type="presOf" srcId="{A490B040-8ECE-4EBC-AE5F-75407533E5DC}" destId="{47B17892-D36D-4D66-8AFB-B5CABDBE14AE}" srcOrd="0" destOrd="2" presId="urn:microsoft.com/office/officeart/2005/8/layout/chevron2"/>
    <dgm:cxn modelId="{70632BD6-6635-4830-854E-39F3346DFF78}" type="presOf" srcId="{2F52DAD4-36BA-457D-9C58-076EC8F42EFC}" destId="{47B17892-D36D-4D66-8AFB-B5CABDBE14AE}" srcOrd="0" destOrd="0" presId="urn:microsoft.com/office/officeart/2005/8/layout/chevron2"/>
    <dgm:cxn modelId="{D09FA548-0DCB-4948-A125-96947A9CC781}" srcId="{DA9FB5AE-08F4-4DDB-B185-465045B05693}" destId="{2F52DAD4-36BA-457D-9C58-076EC8F42EFC}" srcOrd="0" destOrd="0" parTransId="{7FCC8A5F-1576-4E32-B4E5-F21B91A55465}" sibTransId="{111677E4-6D41-4B14-87F0-E98F15BFAF69}"/>
    <dgm:cxn modelId="{4693AC40-A649-49A8-895D-9E34B51BAF54}" type="presOf" srcId="{BE2B36CD-ACBC-416F-8AEB-B6629C5A8A04}" destId="{47B17892-D36D-4D66-8AFB-B5CABDBE14AE}" srcOrd="0" destOrd="1" presId="urn:microsoft.com/office/officeart/2005/8/layout/chevron2"/>
    <dgm:cxn modelId="{0DF4B031-E5DF-4656-9C0E-F73FC747300E}" srcId="{DA9FB5AE-08F4-4DDB-B185-465045B05693}" destId="{A490B040-8ECE-4EBC-AE5F-75407533E5DC}" srcOrd="2" destOrd="0" parTransId="{9AE3F48A-C794-4455-BF05-1AF98967CBAF}" sibTransId="{C8EB05E3-60FD-429F-A513-3174FE2105E0}"/>
    <dgm:cxn modelId="{4ABFD0D7-E8FB-463C-AA45-D9425F166601}" type="presParOf" srcId="{412375F4-D20A-4D1D-A4A2-8F5E99BFEAF2}" destId="{9448D409-D795-401C-8F9B-73770D4F939E}" srcOrd="0" destOrd="0" presId="urn:microsoft.com/office/officeart/2005/8/layout/chevron2"/>
    <dgm:cxn modelId="{06B02106-E021-46B7-9DDE-60F3D1635C37}" type="presParOf" srcId="{9448D409-D795-401C-8F9B-73770D4F939E}" destId="{E491EE5B-6B86-4CD3-AAC2-70960A135BB1}" srcOrd="0" destOrd="0" presId="urn:microsoft.com/office/officeart/2005/8/layout/chevron2"/>
    <dgm:cxn modelId="{BAF0E78D-C648-46C3-ACF4-5CDF85A4E26D}" type="presParOf" srcId="{9448D409-D795-401C-8F9B-73770D4F939E}" destId="{47B17892-D36D-4D66-8AFB-B5CABDBE14A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346896-3384-4CCC-8DC4-FA57C875B19C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715D4CC2-AAD1-40AB-B6DE-448B34129DC0}">
      <dgm:prSet phldrT="[Texte]" custT="1"/>
      <dgm:spPr/>
      <dgm:t>
        <a:bodyPr/>
        <a:lstStyle/>
        <a:p>
          <a:r>
            <a:rPr lang="fr-FR" sz="2400" b="1" dirty="0"/>
            <a:t>Psychisme</a:t>
          </a:r>
        </a:p>
      </dgm:t>
    </dgm:pt>
    <dgm:pt modelId="{42AA0944-7D62-451D-8A52-5EAFA434C008}" type="parTrans" cxnId="{46D30C6C-1C30-417D-AD5C-A4268F786449}">
      <dgm:prSet/>
      <dgm:spPr/>
      <dgm:t>
        <a:bodyPr/>
        <a:lstStyle/>
        <a:p>
          <a:endParaRPr lang="fr-FR"/>
        </a:p>
      </dgm:t>
    </dgm:pt>
    <dgm:pt modelId="{3646B229-ECFC-47F4-B3F8-353C34E83D8F}" type="sibTrans" cxnId="{46D30C6C-1C30-417D-AD5C-A4268F786449}">
      <dgm:prSet/>
      <dgm:spPr/>
      <dgm:t>
        <a:bodyPr/>
        <a:lstStyle/>
        <a:p>
          <a:endParaRPr lang="fr-FR"/>
        </a:p>
      </dgm:t>
    </dgm:pt>
    <dgm:pt modelId="{2642F21F-B510-43A2-8424-E7D246222E84}">
      <dgm:prSet phldrT="[Texte]" custT="1"/>
      <dgm:spPr/>
      <dgm:t>
        <a:bodyPr/>
        <a:lstStyle/>
        <a:p>
          <a:r>
            <a:rPr lang="fr-FR" sz="1400" b="1" dirty="0"/>
            <a:t>La cognition/ processus mental</a:t>
          </a:r>
        </a:p>
      </dgm:t>
    </dgm:pt>
    <dgm:pt modelId="{EAF2CAAB-A567-4D05-BDAC-05E317716131}" type="parTrans" cxnId="{18C3D8E5-B33F-427F-A39A-4E8CDE165E9C}">
      <dgm:prSet/>
      <dgm:spPr/>
      <dgm:t>
        <a:bodyPr/>
        <a:lstStyle/>
        <a:p>
          <a:endParaRPr lang="fr-FR"/>
        </a:p>
      </dgm:t>
    </dgm:pt>
    <dgm:pt modelId="{A516C8D0-D7DF-49D9-9EBD-F3104901696A}" type="sibTrans" cxnId="{18C3D8E5-B33F-427F-A39A-4E8CDE165E9C}">
      <dgm:prSet/>
      <dgm:spPr/>
      <dgm:t>
        <a:bodyPr/>
        <a:lstStyle/>
        <a:p>
          <a:endParaRPr lang="fr-FR"/>
        </a:p>
      </dgm:t>
    </dgm:pt>
    <dgm:pt modelId="{3EEECBAE-819F-4ECA-AEB1-2F82BB009254}">
      <dgm:prSet phldrT="[Texte]" custT="1"/>
      <dgm:spPr/>
      <dgm:t>
        <a:bodyPr/>
        <a:lstStyle/>
        <a:p>
          <a:r>
            <a:rPr lang="fr-FR" sz="1800" b="1" dirty="0"/>
            <a:t>Les émotions </a:t>
          </a:r>
        </a:p>
      </dgm:t>
    </dgm:pt>
    <dgm:pt modelId="{60CE5F79-0520-4C26-8835-4352E2BCA7BD}" type="parTrans" cxnId="{C0DBCC39-8C26-4DB1-9776-C92DBF782438}">
      <dgm:prSet/>
      <dgm:spPr/>
      <dgm:t>
        <a:bodyPr/>
        <a:lstStyle/>
        <a:p>
          <a:endParaRPr lang="fr-FR"/>
        </a:p>
      </dgm:t>
    </dgm:pt>
    <dgm:pt modelId="{08FB2618-496B-4DC8-9519-E2BCC8E59B8A}" type="sibTrans" cxnId="{C0DBCC39-8C26-4DB1-9776-C92DBF782438}">
      <dgm:prSet/>
      <dgm:spPr/>
      <dgm:t>
        <a:bodyPr/>
        <a:lstStyle/>
        <a:p>
          <a:endParaRPr lang="fr-FR"/>
        </a:p>
      </dgm:t>
    </dgm:pt>
    <dgm:pt modelId="{9A8B3414-AA33-4306-A866-93F5D6B75ACE}">
      <dgm:prSet phldrT="[Texte]" custT="1"/>
      <dgm:spPr/>
      <dgm:t>
        <a:bodyPr/>
        <a:lstStyle/>
        <a:p>
          <a:r>
            <a:rPr lang="fr-FR" sz="1600" b="1" dirty="0"/>
            <a:t>Les comportements</a:t>
          </a:r>
        </a:p>
      </dgm:t>
    </dgm:pt>
    <dgm:pt modelId="{413C1874-E236-42F6-A4A7-5C33CE6818D4}" type="parTrans" cxnId="{4A87406A-E544-4D2A-AA1D-936C30257B64}">
      <dgm:prSet/>
      <dgm:spPr/>
      <dgm:t>
        <a:bodyPr/>
        <a:lstStyle/>
        <a:p>
          <a:endParaRPr lang="fr-FR"/>
        </a:p>
      </dgm:t>
    </dgm:pt>
    <dgm:pt modelId="{5505DE7E-37C1-43B9-989D-AD97DF49FAE4}" type="sibTrans" cxnId="{4A87406A-E544-4D2A-AA1D-936C30257B64}">
      <dgm:prSet/>
      <dgm:spPr/>
      <dgm:t>
        <a:bodyPr/>
        <a:lstStyle/>
        <a:p>
          <a:endParaRPr lang="fr-FR"/>
        </a:p>
      </dgm:t>
    </dgm:pt>
    <dgm:pt modelId="{F94364A1-56EA-440A-8D80-32702B3951F3}">
      <dgm:prSet/>
      <dgm:spPr/>
      <dgm:t>
        <a:bodyPr/>
        <a:lstStyle/>
        <a:p>
          <a:endParaRPr lang="fr-FR"/>
        </a:p>
      </dgm:t>
    </dgm:pt>
    <dgm:pt modelId="{DC8A0DE3-F2B9-4462-B7A7-870631BD0777}" type="parTrans" cxnId="{2F5A98E1-5262-4F43-AAAF-BE437328A9AF}">
      <dgm:prSet/>
      <dgm:spPr/>
      <dgm:t>
        <a:bodyPr/>
        <a:lstStyle/>
        <a:p>
          <a:endParaRPr lang="fr-FR"/>
        </a:p>
      </dgm:t>
    </dgm:pt>
    <dgm:pt modelId="{BCF481B4-BFC5-4841-AB3C-A4F112F9B19B}" type="sibTrans" cxnId="{2F5A98E1-5262-4F43-AAAF-BE437328A9AF}">
      <dgm:prSet/>
      <dgm:spPr/>
      <dgm:t>
        <a:bodyPr/>
        <a:lstStyle/>
        <a:p>
          <a:endParaRPr lang="fr-FR"/>
        </a:p>
      </dgm:t>
    </dgm:pt>
    <dgm:pt modelId="{C9B707EC-773D-43AD-B9D5-9140D1142B07}">
      <dgm:prSet/>
      <dgm:spPr/>
      <dgm:t>
        <a:bodyPr/>
        <a:lstStyle/>
        <a:p>
          <a:endParaRPr lang="fr-FR"/>
        </a:p>
      </dgm:t>
    </dgm:pt>
    <dgm:pt modelId="{A005E405-3389-4B39-B11E-8CA08D36288A}" type="parTrans" cxnId="{953D02E3-A0F9-494F-B328-E1898442A875}">
      <dgm:prSet/>
      <dgm:spPr/>
      <dgm:t>
        <a:bodyPr/>
        <a:lstStyle/>
        <a:p>
          <a:endParaRPr lang="fr-FR"/>
        </a:p>
      </dgm:t>
    </dgm:pt>
    <dgm:pt modelId="{0BB34E8B-E92B-4037-8C33-16918ACEB8C6}" type="sibTrans" cxnId="{953D02E3-A0F9-494F-B328-E1898442A875}">
      <dgm:prSet/>
      <dgm:spPr/>
      <dgm:t>
        <a:bodyPr/>
        <a:lstStyle/>
        <a:p>
          <a:endParaRPr lang="fr-FR"/>
        </a:p>
      </dgm:t>
    </dgm:pt>
    <dgm:pt modelId="{456B8010-6867-458D-B4E4-2F1C3AE3EE54}">
      <dgm:prSet/>
      <dgm:spPr/>
      <dgm:t>
        <a:bodyPr/>
        <a:lstStyle/>
        <a:p>
          <a:endParaRPr lang="fr-FR"/>
        </a:p>
      </dgm:t>
    </dgm:pt>
    <dgm:pt modelId="{C47CC0F8-2ED9-4CA9-A7AC-283DB431CA05}" type="parTrans" cxnId="{C3F199E3-8FC8-4822-9E46-B6311E6901C4}">
      <dgm:prSet/>
      <dgm:spPr/>
      <dgm:t>
        <a:bodyPr/>
        <a:lstStyle/>
        <a:p>
          <a:endParaRPr lang="fr-FR"/>
        </a:p>
      </dgm:t>
    </dgm:pt>
    <dgm:pt modelId="{2B306D93-E678-447C-AFA4-679A71D44295}" type="sibTrans" cxnId="{C3F199E3-8FC8-4822-9E46-B6311E6901C4}">
      <dgm:prSet/>
      <dgm:spPr/>
      <dgm:t>
        <a:bodyPr/>
        <a:lstStyle/>
        <a:p>
          <a:endParaRPr lang="fr-FR"/>
        </a:p>
      </dgm:t>
    </dgm:pt>
    <dgm:pt modelId="{6D693B36-7BD3-4B03-972C-C87049FCFDEC}">
      <dgm:prSet/>
      <dgm:spPr/>
      <dgm:t>
        <a:bodyPr/>
        <a:lstStyle/>
        <a:p>
          <a:endParaRPr lang="fr-FR" dirty="0"/>
        </a:p>
      </dgm:t>
    </dgm:pt>
    <dgm:pt modelId="{5A744633-EF1D-4CAE-9716-ECD2B7D4B614}" type="parTrans" cxnId="{888B1038-3530-4BE1-A565-B4571C67E864}">
      <dgm:prSet/>
      <dgm:spPr/>
      <dgm:t>
        <a:bodyPr/>
        <a:lstStyle/>
        <a:p>
          <a:endParaRPr lang="fr-FR"/>
        </a:p>
      </dgm:t>
    </dgm:pt>
    <dgm:pt modelId="{C0934B83-DBF0-4234-A6FD-1DBCADDD0731}" type="sibTrans" cxnId="{888B1038-3530-4BE1-A565-B4571C67E864}">
      <dgm:prSet/>
      <dgm:spPr/>
      <dgm:t>
        <a:bodyPr/>
        <a:lstStyle/>
        <a:p>
          <a:endParaRPr lang="fr-FR"/>
        </a:p>
      </dgm:t>
    </dgm:pt>
    <dgm:pt modelId="{53A49870-3BC9-40DF-A28A-C318C3C12B2B}" type="pres">
      <dgm:prSet presAssocID="{8C346896-3384-4CCC-8DC4-FA57C875B19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452E4DB-7E00-4926-98E1-7CE738F4D93D}" type="pres">
      <dgm:prSet presAssocID="{715D4CC2-AAD1-40AB-B6DE-448B34129DC0}" presName="centerShape" presStyleLbl="node0" presStyleIdx="0" presStyleCnt="1" custScaleX="153777" custScaleY="34180" custLinFactNeighborX="220" custLinFactNeighborY="14894"/>
      <dgm:spPr/>
      <dgm:t>
        <a:bodyPr/>
        <a:lstStyle/>
        <a:p>
          <a:endParaRPr lang="fr-FR"/>
        </a:p>
      </dgm:t>
    </dgm:pt>
    <dgm:pt modelId="{407D658C-0BAA-40C4-9F73-3C56A080DB5C}" type="pres">
      <dgm:prSet presAssocID="{EAF2CAAB-A567-4D05-BDAC-05E317716131}" presName="parTrans" presStyleLbl="bgSibTrans2D1" presStyleIdx="0" presStyleCnt="3" custScaleX="106197" custScaleY="83955" custLinFactNeighborX="-12058" custLinFactNeighborY="-341"/>
      <dgm:spPr/>
      <dgm:t>
        <a:bodyPr/>
        <a:lstStyle/>
        <a:p>
          <a:endParaRPr lang="fr-FR"/>
        </a:p>
      </dgm:t>
    </dgm:pt>
    <dgm:pt modelId="{3444C490-344E-4EC7-9455-2406260628B6}" type="pres">
      <dgm:prSet presAssocID="{2642F21F-B510-43A2-8424-E7D246222E84}" presName="node" presStyleLbl="node1" presStyleIdx="0" presStyleCnt="3" custScaleX="90709" custScaleY="48119" custRadScaleRad="94692" custRadScaleInc="-2044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024F58-6893-4D96-BC70-E34F5D4D65AE}" type="pres">
      <dgm:prSet presAssocID="{60CE5F79-0520-4C26-8835-4352E2BCA7BD}" presName="parTrans" presStyleLbl="bgSibTrans2D1" presStyleIdx="1" presStyleCnt="3" custScaleX="99299" custScaleY="96035" custLinFactNeighborX="-2290" custLinFactNeighborY="1303"/>
      <dgm:spPr/>
      <dgm:t>
        <a:bodyPr/>
        <a:lstStyle/>
        <a:p>
          <a:endParaRPr lang="fr-FR"/>
        </a:p>
      </dgm:t>
    </dgm:pt>
    <dgm:pt modelId="{9BD8510A-5E18-4FEB-BD95-5F994B5AAABA}" type="pres">
      <dgm:prSet presAssocID="{3EEECBAE-819F-4ECA-AEB1-2F82BB009254}" presName="node" presStyleLbl="node1" presStyleIdx="1" presStyleCnt="3" custScaleX="86527" custScaleY="34176" custRadScaleRad="190859" custRadScaleInc="-23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894DA5-75AD-4364-86B0-F4F11ABABB92}" type="pres">
      <dgm:prSet presAssocID="{413C1874-E236-42F6-A4A7-5C33CE6818D4}" presName="parTrans" presStyleLbl="bgSibTrans2D1" presStyleIdx="2" presStyleCnt="3" custLinFactNeighborX="-2792" custLinFactNeighborY="10507"/>
      <dgm:spPr/>
      <dgm:t>
        <a:bodyPr/>
        <a:lstStyle/>
        <a:p>
          <a:endParaRPr lang="fr-FR"/>
        </a:p>
      </dgm:t>
    </dgm:pt>
    <dgm:pt modelId="{39A1930A-5A6B-4E77-A0AA-BAD1B6D2C7AA}" type="pres">
      <dgm:prSet presAssocID="{9A8B3414-AA33-4306-A866-93F5D6B75ACE}" presName="node" presStyleLbl="node1" presStyleIdx="2" presStyleCnt="3" custScaleX="82305" custScaleY="43402" custRadScaleRad="87850" custRadScaleInc="201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C719F02-0FE8-48F9-AB24-CBE8C947859B}" type="presOf" srcId="{2642F21F-B510-43A2-8424-E7D246222E84}" destId="{3444C490-344E-4EC7-9455-2406260628B6}" srcOrd="0" destOrd="0" presId="urn:microsoft.com/office/officeart/2005/8/layout/radial4"/>
    <dgm:cxn modelId="{A87450E5-9406-4A74-93AF-BEB48870518C}" type="presOf" srcId="{9A8B3414-AA33-4306-A866-93F5D6B75ACE}" destId="{39A1930A-5A6B-4E77-A0AA-BAD1B6D2C7AA}" srcOrd="0" destOrd="0" presId="urn:microsoft.com/office/officeart/2005/8/layout/radial4"/>
    <dgm:cxn modelId="{953D02E3-A0F9-494F-B328-E1898442A875}" srcId="{8C346896-3384-4CCC-8DC4-FA57C875B19C}" destId="{C9B707EC-773D-43AD-B9D5-9140D1142B07}" srcOrd="2" destOrd="0" parTransId="{A005E405-3389-4B39-B11E-8CA08D36288A}" sibTransId="{0BB34E8B-E92B-4037-8C33-16918ACEB8C6}"/>
    <dgm:cxn modelId="{0F5770DB-9607-4586-9078-82112A5E11CB}" type="presOf" srcId="{413C1874-E236-42F6-A4A7-5C33CE6818D4}" destId="{01894DA5-75AD-4364-86B0-F4F11ABABB92}" srcOrd="0" destOrd="0" presId="urn:microsoft.com/office/officeart/2005/8/layout/radial4"/>
    <dgm:cxn modelId="{888B1038-3530-4BE1-A565-B4571C67E864}" srcId="{8C346896-3384-4CCC-8DC4-FA57C875B19C}" destId="{6D693B36-7BD3-4B03-972C-C87049FCFDEC}" srcOrd="4" destOrd="0" parTransId="{5A744633-EF1D-4CAE-9716-ECD2B7D4B614}" sibTransId="{C0934B83-DBF0-4234-A6FD-1DBCADDD0731}"/>
    <dgm:cxn modelId="{4A87406A-E544-4D2A-AA1D-936C30257B64}" srcId="{715D4CC2-AAD1-40AB-B6DE-448B34129DC0}" destId="{9A8B3414-AA33-4306-A866-93F5D6B75ACE}" srcOrd="2" destOrd="0" parTransId="{413C1874-E236-42F6-A4A7-5C33CE6818D4}" sibTransId="{5505DE7E-37C1-43B9-989D-AD97DF49FAE4}"/>
    <dgm:cxn modelId="{845165D7-DA6F-475B-B771-C45E61C8457F}" type="presOf" srcId="{3EEECBAE-819F-4ECA-AEB1-2F82BB009254}" destId="{9BD8510A-5E18-4FEB-BD95-5F994B5AAABA}" srcOrd="0" destOrd="0" presId="urn:microsoft.com/office/officeart/2005/8/layout/radial4"/>
    <dgm:cxn modelId="{C3F199E3-8FC8-4822-9E46-B6311E6901C4}" srcId="{8C346896-3384-4CCC-8DC4-FA57C875B19C}" destId="{456B8010-6867-458D-B4E4-2F1C3AE3EE54}" srcOrd="3" destOrd="0" parTransId="{C47CC0F8-2ED9-4CA9-A7AC-283DB431CA05}" sibTransId="{2B306D93-E678-447C-AFA4-679A71D44295}"/>
    <dgm:cxn modelId="{49A23EF5-17B4-4044-9764-B18677564F68}" type="presOf" srcId="{8C346896-3384-4CCC-8DC4-FA57C875B19C}" destId="{53A49870-3BC9-40DF-A28A-C318C3C12B2B}" srcOrd="0" destOrd="0" presId="urn:microsoft.com/office/officeart/2005/8/layout/radial4"/>
    <dgm:cxn modelId="{DE0A541B-561A-4273-8F75-E395E4ED2D59}" type="presOf" srcId="{715D4CC2-AAD1-40AB-B6DE-448B34129DC0}" destId="{B452E4DB-7E00-4926-98E1-7CE738F4D93D}" srcOrd="0" destOrd="0" presId="urn:microsoft.com/office/officeart/2005/8/layout/radial4"/>
    <dgm:cxn modelId="{D90E72FA-BE6C-415D-84D9-506EE55D1B41}" type="presOf" srcId="{60CE5F79-0520-4C26-8835-4352E2BCA7BD}" destId="{32024F58-6893-4D96-BC70-E34F5D4D65AE}" srcOrd="0" destOrd="0" presId="urn:microsoft.com/office/officeart/2005/8/layout/radial4"/>
    <dgm:cxn modelId="{C0DBCC39-8C26-4DB1-9776-C92DBF782438}" srcId="{715D4CC2-AAD1-40AB-B6DE-448B34129DC0}" destId="{3EEECBAE-819F-4ECA-AEB1-2F82BB009254}" srcOrd="1" destOrd="0" parTransId="{60CE5F79-0520-4C26-8835-4352E2BCA7BD}" sibTransId="{08FB2618-496B-4DC8-9519-E2BCC8E59B8A}"/>
    <dgm:cxn modelId="{46D30C6C-1C30-417D-AD5C-A4268F786449}" srcId="{8C346896-3384-4CCC-8DC4-FA57C875B19C}" destId="{715D4CC2-AAD1-40AB-B6DE-448B34129DC0}" srcOrd="0" destOrd="0" parTransId="{42AA0944-7D62-451D-8A52-5EAFA434C008}" sibTransId="{3646B229-ECFC-47F4-B3F8-353C34E83D8F}"/>
    <dgm:cxn modelId="{50D9196F-999A-41D0-AECC-9BB41942AB4A}" type="presOf" srcId="{EAF2CAAB-A567-4D05-BDAC-05E317716131}" destId="{407D658C-0BAA-40C4-9F73-3C56A080DB5C}" srcOrd="0" destOrd="0" presId="urn:microsoft.com/office/officeart/2005/8/layout/radial4"/>
    <dgm:cxn modelId="{2F5A98E1-5262-4F43-AAAF-BE437328A9AF}" srcId="{8C346896-3384-4CCC-8DC4-FA57C875B19C}" destId="{F94364A1-56EA-440A-8D80-32702B3951F3}" srcOrd="1" destOrd="0" parTransId="{DC8A0DE3-F2B9-4462-B7A7-870631BD0777}" sibTransId="{BCF481B4-BFC5-4841-AB3C-A4F112F9B19B}"/>
    <dgm:cxn modelId="{18C3D8E5-B33F-427F-A39A-4E8CDE165E9C}" srcId="{715D4CC2-AAD1-40AB-B6DE-448B34129DC0}" destId="{2642F21F-B510-43A2-8424-E7D246222E84}" srcOrd="0" destOrd="0" parTransId="{EAF2CAAB-A567-4D05-BDAC-05E317716131}" sibTransId="{A516C8D0-D7DF-49D9-9EBD-F3104901696A}"/>
    <dgm:cxn modelId="{80D04A6E-D619-4AD9-95FF-5E6E40DE5B44}" type="presParOf" srcId="{53A49870-3BC9-40DF-A28A-C318C3C12B2B}" destId="{B452E4DB-7E00-4926-98E1-7CE738F4D93D}" srcOrd="0" destOrd="0" presId="urn:microsoft.com/office/officeart/2005/8/layout/radial4"/>
    <dgm:cxn modelId="{1DBAA4D2-CC49-43E9-BF0A-E7F2479B36B8}" type="presParOf" srcId="{53A49870-3BC9-40DF-A28A-C318C3C12B2B}" destId="{407D658C-0BAA-40C4-9F73-3C56A080DB5C}" srcOrd="1" destOrd="0" presId="urn:microsoft.com/office/officeart/2005/8/layout/radial4"/>
    <dgm:cxn modelId="{82969F44-C25C-4A0F-9F99-9965F28B1DF4}" type="presParOf" srcId="{53A49870-3BC9-40DF-A28A-C318C3C12B2B}" destId="{3444C490-344E-4EC7-9455-2406260628B6}" srcOrd="2" destOrd="0" presId="urn:microsoft.com/office/officeart/2005/8/layout/radial4"/>
    <dgm:cxn modelId="{170FCD89-C134-4A6C-AF5A-49564B8C0D93}" type="presParOf" srcId="{53A49870-3BC9-40DF-A28A-C318C3C12B2B}" destId="{32024F58-6893-4D96-BC70-E34F5D4D65AE}" srcOrd="3" destOrd="0" presId="urn:microsoft.com/office/officeart/2005/8/layout/radial4"/>
    <dgm:cxn modelId="{F64EB9DE-AB46-4816-A662-5C5A2097252C}" type="presParOf" srcId="{53A49870-3BC9-40DF-A28A-C318C3C12B2B}" destId="{9BD8510A-5E18-4FEB-BD95-5F994B5AAABA}" srcOrd="4" destOrd="0" presId="urn:microsoft.com/office/officeart/2005/8/layout/radial4"/>
    <dgm:cxn modelId="{F1BE5C01-A138-410C-A127-C8E6C3DF19CE}" type="presParOf" srcId="{53A49870-3BC9-40DF-A28A-C318C3C12B2B}" destId="{01894DA5-75AD-4364-86B0-F4F11ABABB92}" srcOrd="5" destOrd="0" presId="urn:microsoft.com/office/officeart/2005/8/layout/radial4"/>
    <dgm:cxn modelId="{936B2B7C-4314-484D-BFAF-595C6CA6ACBB}" type="presParOf" srcId="{53A49870-3BC9-40DF-A28A-C318C3C12B2B}" destId="{39A1930A-5A6B-4E77-A0AA-BAD1B6D2C7A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D7D526-47F5-428B-87DB-1B34640C83A7}" type="doc">
      <dgm:prSet loTypeId="urn:microsoft.com/office/officeart/2005/8/layout/default#1" loCatId="list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endParaRPr lang="fr-FR"/>
        </a:p>
      </dgm:t>
    </dgm:pt>
    <dgm:pt modelId="{50230BC2-5D49-4AF3-86A8-D836D622377B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fr-FR" sz="1400" dirty="0">
              <a:solidFill>
                <a:schemeClr val="tx1"/>
              </a:solidFill>
            </a:rPr>
            <a:t>Projet de soin individualisé</a:t>
          </a:r>
        </a:p>
      </dgm:t>
    </dgm:pt>
    <dgm:pt modelId="{74F34A85-C1C0-4AC4-A150-AF93B2870EA9}" type="parTrans" cxnId="{2AB12002-3E84-4913-87E8-72ACA36B52A7}">
      <dgm:prSet/>
      <dgm:spPr/>
      <dgm:t>
        <a:bodyPr/>
        <a:lstStyle/>
        <a:p>
          <a:endParaRPr lang="fr-FR"/>
        </a:p>
      </dgm:t>
    </dgm:pt>
    <dgm:pt modelId="{FD68DDCA-BBF0-499B-91B9-794ACD570C6A}" type="sibTrans" cxnId="{2AB12002-3E84-4913-87E8-72ACA36B52A7}">
      <dgm:prSet/>
      <dgm:spPr/>
      <dgm:t>
        <a:bodyPr/>
        <a:lstStyle/>
        <a:p>
          <a:endParaRPr lang="fr-FR"/>
        </a:p>
      </dgm:t>
    </dgm:pt>
    <dgm:pt modelId="{0DCBFFB6-6F73-459D-A78E-E567984765EE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fr-FR" sz="1400" dirty="0">
              <a:solidFill>
                <a:schemeClr val="tx1"/>
              </a:solidFill>
            </a:rPr>
            <a:t>Equipe pluridisciplinaire</a:t>
          </a:r>
        </a:p>
      </dgm:t>
    </dgm:pt>
    <dgm:pt modelId="{7941BCE8-B989-4E96-BC0B-71FB98FA6A9B}" type="parTrans" cxnId="{B9836C52-E56F-4E1F-B1B1-AB6C39054763}">
      <dgm:prSet/>
      <dgm:spPr/>
      <dgm:t>
        <a:bodyPr/>
        <a:lstStyle/>
        <a:p>
          <a:endParaRPr lang="fr-FR"/>
        </a:p>
      </dgm:t>
    </dgm:pt>
    <dgm:pt modelId="{C6745BD1-5FB6-4FC2-93DC-321ADEE19A03}" type="sibTrans" cxnId="{B9836C52-E56F-4E1F-B1B1-AB6C39054763}">
      <dgm:prSet/>
      <dgm:spPr/>
      <dgm:t>
        <a:bodyPr/>
        <a:lstStyle/>
        <a:p>
          <a:endParaRPr lang="fr-FR"/>
        </a:p>
      </dgm:t>
    </dgm:pt>
    <dgm:pt modelId="{62557936-9B51-4CF8-A30A-62B0888E19CA}" type="pres">
      <dgm:prSet presAssocID="{ACD7D526-47F5-428B-87DB-1B34640C83A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98393BA-B093-42FD-BB76-8785AE4969C5}" type="pres">
      <dgm:prSet presAssocID="{50230BC2-5D49-4AF3-86A8-D836D622377B}" presName="node" presStyleLbl="node1" presStyleIdx="0" presStyleCnt="2" custScaleX="201668" custScaleY="2238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794CCE-92E2-4D10-963B-14E935793972}" type="pres">
      <dgm:prSet presAssocID="{FD68DDCA-BBF0-499B-91B9-794ACD570C6A}" presName="sibTrans" presStyleCnt="0"/>
      <dgm:spPr/>
    </dgm:pt>
    <dgm:pt modelId="{DDBE92B1-A0E8-409B-9859-704A49736CAE}" type="pres">
      <dgm:prSet presAssocID="{0DCBFFB6-6F73-459D-A78E-E567984765EE}" presName="node" presStyleLbl="node1" presStyleIdx="1" presStyleCnt="2" custScaleX="205669" custScaleY="167242" custLinFactNeighborX="-1036" custLinFactNeighborY="109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AB12002-3E84-4913-87E8-72ACA36B52A7}" srcId="{ACD7D526-47F5-428B-87DB-1B34640C83A7}" destId="{50230BC2-5D49-4AF3-86A8-D836D622377B}" srcOrd="0" destOrd="0" parTransId="{74F34A85-C1C0-4AC4-A150-AF93B2870EA9}" sibTransId="{FD68DDCA-BBF0-499B-91B9-794ACD570C6A}"/>
    <dgm:cxn modelId="{B9836C52-E56F-4E1F-B1B1-AB6C39054763}" srcId="{ACD7D526-47F5-428B-87DB-1B34640C83A7}" destId="{0DCBFFB6-6F73-459D-A78E-E567984765EE}" srcOrd="1" destOrd="0" parTransId="{7941BCE8-B989-4E96-BC0B-71FB98FA6A9B}" sibTransId="{C6745BD1-5FB6-4FC2-93DC-321ADEE19A03}"/>
    <dgm:cxn modelId="{E8933B2E-C5FA-431C-8274-8A87FDD8BE45}" type="presOf" srcId="{0DCBFFB6-6F73-459D-A78E-E567984765EE}" destId="{DDBE92B1-A0E8-409B-9859-704A49736CAE}" srcOrd="0" destOrd="0" presId="urn:microsoft.com/office/officeart/2005/8/layout/default#1"/>
    <dgm:cxn modelId="{00B79160-BCAA-4E20-AD69-49E5FD055A03}" type="presOf" srcId="{50230BC2-5D49-4AF3-86A8-D836D622377B}" destId="{F98393BA-B093-42FD-BB76-8785AE4969C5}" srcOrd="0" destOrd="0" presId="urn:microsoft.com/office/officeart/2005/8/layout/default#1"/>
    <dgm:cxn modelId="{2FCD83F3-E60A-45FF-962B-6A537CB5EC1E}" type="presOf" srcId="{ACD7D526-47F5-428B-87DB-1B34640C83A7}" destId="{62557936-9B51-4CF8-A30A-62B0888E19CA}" srcOrd="0" destOrd="0" presId="urn:microsoft.com/office/officeart/2005/8/layout/default#1"/>
    <dgm:cxn modelId="{A2910954-9B2B-43B4-B2BB-57BBC242ECB0}" type="presParOf" srcId="{62557936-9B51-4CF8-A30A-62B0888E19CA}" destId="{F98393BA-B093-42FD-BB76-8785AE4969C5}" srcOrd="0" destOrd="0" presId="urn:microsoft.com/office/officeart/2005/8/layout/default#1"/>
    <dgm:cxn modelId="{A99B08C5-74FF-4B5A-92C0-F6AE8E03A571}" type="presParOf" srcId="{62557936-9B51-4CF8-A30A-62B0888E19CA}" destId="{13794CCE-92E2-4D10-963B-14E935793972}" srcOrd="1" destOrd="0" presId="urn:microsoft.com/office/officeart/2005/8/layout/default#1"/>
    <dgm:cxn modelId="{9BF763F8-C2A4-4D65-B9B0-81CE0D298C73}" type="presParOf" srcId="{62557936-9B51-4CF8-A30A-62B0888E19CA}" destId="{DDBE92B1-A0E8-409B-9859-704A49736CAE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1EE5B-6B86-4CD3-AAC2-70960A135BB1}">
      <dsp:nvSpPr>
        <dsp:cNvPr id="0" name=""/>
        <dsp:cNvSpPr/>
      </dsp:nvSpPr>
      <dsp:spPr>
        <a:xfrm rot="5400000">
          <a:off x="-1438614" y="1897012"/>
          <a:ext cx="5511255" cy="2249076"/>
        </a:xfrm>
        <a:prstGeom prst="chevron">
          <a:avLst/>
        </a:prstGeom>
        <a:solidFill>
          <a:srgbClr val="C0000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/>
            <a:t>Pourquoi</a:t>
          </a:r>
        </a:p>
      </dsp:txBody>
      <dsp:txXfrm rot="-5400000">
        <a:off x="192475" y="1390461"/>
        <a:ext cx="2249076" cy="3262179"/>
      </dsp:txXfrm>
    </dsp:sp>
    <dsp:sp modelId="{47B17892-D36D-4D66-8AFB-B5CABDBE14AE}">
      <dsp:nvSpPr>
        <dsp:cNvPr id="0" name=""/>
        <dsp:cNvSpPr/>
      </dsp:nvSpPr>
      <dsp:spPr>
        <a:xfrm rot="5400000">
          <a:off x="4572235" y="-332017"/>
          <a:ext cx="2766429" cy="6415790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kern="1200" dirty="0"/>
            <a:t>Favoriser la relation à l’autre et d’autant plus la </a:t>
          </a:r>
          <a:r>
            <a:rPr lang="fr-FR" sz="2800" b="1" kern="1200" dirty="0"/>
            <a:t>relation d’aide.</a:t>
          </a:r>
          <a:endParaRPr lang="fr-FR" sz="2800" b="0" kern="1200" dirty="0"/>
        </a:p>
        <a:p>
          <a:pPr marL="285750" lvl="1" indent="-285750" algn="just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800" b="0" kern="1200" dirty="0"/>
        </a:p>
        <a:p>
          <a:pPr marL="285750" lvl="1" indent="-285750" algn="just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0" kern="1200" dirty="0"/>
            <a:t>Consolide ou renforce </a:t>
          </a:r>
          <a:r>
            <a:rPr lang="fr-FR" sz="2800" b="1" kern="1200" dirty="0"/>
            <a:t>l’alliance thérapeutique</a:t>
          </a:r>
        </a:p>
      </dsp:txBody>
      <dsp:txXfrm rot="-5400000">
        <a:off x="2747555" y="1627709"/>
        <a:ext cx="6280744" cy="24963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2E4DB-7E00-4926-98E1-7CE738F4D93D}">
      <dsp:nvSpPr>
        <dsp:cNvPr id="0" name=""/>
        <dsp:cNvSpPr/>
      </dsp:nvSpPr>
      <dsp:spPr>
        <a:xfrm>
          <a:off x="2179456" y="5504595"/>
          <a:ext cx="3984266" cy="8855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/>
            <a:t>Psychisme</a:t>
          </a:r>
        </a:p>
      </dsp:txBody>
      <dsp:txXfrm>
        <a:off x="2762938" y="5634285"/>
        <a:ext cx="2817302" cy="626202"/>
      </dsp:txXfrm>
    </dsp:sp>
    <dsp:sp modelId="{407D658C-0BAA-40C4-9F73-3C56A080DB5C}">
      <dsp:nvSpPr>
        <dsp:cNvPr id="0" name=""/>
        <dsp:cNvSpPr/>
      </dsp:nvSpPr>
      <dsp:spPr>
        <a:xfrm rot="13037295">
          <a:off x="363694" y="4206844"/>
          <a:ext cx="3149747" cy="61993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44C490-344E-4EC7-9455-2406260628B6}">
      <dsp:nvSpPr>
        <dsp:cNvPr id="0" name=""/>
        <dsp:cNvSpPr/>
      </dsp:nvSpPr>
      <dsp:spPr>
        <a:xfrm>
          <a:off x="0" y="3147149"/>
          <a:ext cx="2232703" cy="9475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/>
            <a:t>La cognition/ processus mental</a:t>
          </a:r>
        </a:p>
      </dsp:txBody>
      <dsp:txXfrm>
        <a:off x="27752" y="3174901"/>
        <a:ext cx="2177199" cy="892013"/>
      </dsp:txXfrm>
    </dsp:sp>
    <dsp:sp modelId="{32024F58-6893-4D96-BC70-E34F5D4D65AE}">
      <dsp:nvSpPr>
        <dsp:cNvPr id="0" name=""/>
        <dsp:cNvSpPr/>
      </dsp:nvSpPr>
      <dsp:spPr>
        <a:xfrm rot="16089193">
          <a:off x="1531430" y="2433472"/>
          <a:ext cx="4852161" cy="70913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D8510A-5E18-4FEB-BD95-5F994B5AAABA}">
      <dsp:nvSpPr>
        <dsp:cNvPr id="0" name=""/>
        <dsp:cNvSpPr/>
      </dsp:nvSpPr>
      <dsp:spPr>
        <a:xfrm>
          <a:off x="2925789" y="0"/>
          <a:ext cx="2129767" cy="672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/>
            <a:t>Les émotions </a:t>
          </a:r>
        </a:p>
      </dsp:txBody>
      <dsp:txXfrm>
        <a:off x="2945499" y="19710"/>
        <a:ext cx="2090347" cy="633543"/>
      </dsp:txXfrm>
    </dsp:sp>
    <dsp:sp modelId="{01894DA5-75AD-4364-86B0-F4F11ABABB92}">
      <dsp:nvSpPr>
        <dsp:cNvPr id="0" name=""/>
        <dsp:cNvSpPr/>
      </dsp:nvSpPr>
      <dsp:spPr>
        <a:xfrm rot="19289930">
          <a:off x="4456518" y="4270929"/>
          <a:ext cx="2757942" cy="73841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A1930A-5A6B-4E77-A0AA-BAD1B6D2C7AA}">
      <dsp:nvSpPr>
        <dsp:cNvPr id="0" name=""/>
        <dsp:cNvSpPr/>
      </dsp:nvSpPr>
      <dsp:spPr>
        <a:xfrm>
          <a:off x="5978743" y="3276783"/>
          <a:ext cx="2025847" cy="8546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/>
            <a:t>Les comportements</a:t>
          </a:r>
        </a:p>
      </dsp:txBody>
      <dsp:txXfrm>
        <a:off x="6003774" y="3301814"/>
        <a:ext cx="1975785" cy="8045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393BA-B093-42FD-BB76-8785AE4969C5}">
      <dsp:nvSpPr>
        <dsp:cNvPr id="0" name=""/>
        <dsp:cNvSpPr/>
      </dsp:nvSpPr>
      <dsp:spPr>
        <a:xfrm>
          <a:off x="719" y="293295"/>
          <a:ext cx="1479724" cy="985410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solidFill>
                <a:schemeClr val="tx1"/>
              </a:solidFill>
            </a:rPr>
            <a:t>Projet de soin individualisé</a:t>
          </a:r>
        </a:p>
      </dsp:txBody>
      <dsp:txXfrm>
        <a:off x="719" y="293295"/>
        <a:ext cx="1479724" cy="985410"/>
      </dsp:txXfrm>
    </dsp:sp>
    <dsp:sp modelId="{DDBE92B1-A0E8-409B-9859-704A49736CAE}">
      <dsp:nvSpPr>
        <dsp:cNvPr id="0" name=""/>
        <dsp:cNvSpPr/>
      </dsp:nvSpPr>
      <dsp:spPr>
        <a:xfrm>
          <a:off x="1546217" y="422661"/>
          <a:ext cx="1509081" cy="736275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solidFill>
                <a:schemeClr val="tx1"/>
              </a:solidFill>
            </a:rPr>
            <a:t>Equipe pluridisciplinaire</a:t>
          </a:r>
        </a:p>
      </dsp:txBody>
      <dsp:txXfrm>
        <a:off x="1546217" y="422661"/>
        <a:ext cx="1509081" cy="736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5778D-AAE7-408E-82DF-64366AD6E8BC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B7CC7-959A-421A-BB49-5F975C0D0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82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B9F0A-C9CF-48C9-96C1-5E172E6BEB2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72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B7CC7-959A-421A-BB49-5F975C0D0034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299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5.jp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8.png"/><Relationship Id="rId5" Type="http://schemas.openxmlformats.org/officeDocument/2006/relationships/diagramData" Target="../diagrams/data2.xml"/><Relationship Id="rId10" Type="http://schemas.openxmlformats.org/officeDocument/2006/relationships/image" Target="../media/image17.gif"/><Relationship Id="rId4" Type="http://schemas.openxmlformats.org/officeDocument/2006/relationships/image" Target="../media/image16.jpg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6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2"/>
          <p:cNvSpPr txBox="1"/>
          <p:nvPr/>
        </p:nvSpPr>
        <p:spPr>
          <a:xfrm>
            <a:off x="4935240" y="1612920"/>
            <a:ext cx="6858000" cy="3785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2800" b="1" strike="noStrike" spc="-1" dirty="0">
                <a:latin typeface="+mj-lt"/>
              </a:rPr>
              <a:t>La présence animale </a:t>
            </a:r>
            <a:endParaRPr lang="fr-FR" sz="2800" b="1" strike="noStrike" spc="-1" dirty="0" smtClean="0">
              <a:latin typeface="+mj-lt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2800" b="1" strike="noStrike" spc="-1" dirty="0" smtClean="0">
                <a:latin typeface="+mj-lt"/>
              </a:rPr>
              <a:t>au </a:t>
            </a:r>
            <a:r>
              <a:rPr lang="fr-FR" sz="2800" b="1" strike="noStrike" spc="-1" dirty="0">
                <a:latin typeface="+mj-lt"/>
              </a:rPr>
              <a:t>service du soin 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fr-FR" sz="2800" b="1" strike="noStrike" spc="-1" dirty="0">
              <a:latin typeface="+mj-lt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2000" spc="-1" dirty="0">
                <a:latin typeface="+mj-lt"/>
              </a:rPr>
              <a:t>L</a:t>
            </a:r>
            <a:r>
              <a:rPr lang="fr-FR" sz="2000" b="0" strike="noStrike" spc="-1" dirty="0" smtClean="0">
                <a:latin typeface="+mj-lt"/>
              </a:rPr>
              <a:t>’exemple </a:t>
            </a:r>
            <a:r>
              <a:rPr lang="fr-FR" sz="2000" spc="-1" dirty="0">
                <a:latin typeface="+mj-lt"/>
              </a:rPr>
              <a:t>de l’UF Médiation Animale </a:t>
            </a:r>
            <a:endParaRPr lang="fr-FR" sz="2000" spc="-1" dirty="0" smtClean="0">
              <a:latin typeface="+mj-lt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2000" spc="-1" dirty="0" smtClean="0">
                <a:latin typeface="+mj-lt"/>
              </a:rPr>
              <a:t>du </a:t>
            </a:r>
            <a:r>
              <a:rPr lang="fr-FR" sz="2000" spc="-1" dirty="0">
                <a:latin typeface="+mj-lt"/>
              </a:rPr>
              <a:t>Pôle d’Activités Transversales </a:t>
            </a:r>
            <a:endParaRPr lang="fr-FR" sz="2000" spc="-1" dirty="0" smtClean="0">
              <a:latin typeface="+mj-lt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2000" spc="-1" dirty="0" smtClean="0">
                <a:latin typeface="+mj-lt"/>
              </a:rPr>
              <a:t>au Centre </a:t>
            </a:r>
            <a:r>
              <a:rPr lang="fr-FR" sz="2000" spc="-1" dirty="0">
                <a:latin typeface="+mj-lt"/>
              </a:rPr>
              <a:t>Hospitalier Esquirol</a:t>
            </a:r>
            <a:endParaRPr lang="fr-FR" sz="2000" b="0" strike="noStrike" spc="-1" dirty="0">
              <a:latin typeface="+mj-lt"/>
            </a:endParaRPr>
          </a:p>
          <a:p>
            <a:pPr>
              <a:lnSpc>
                <a:spcPct val="90000"/>
              </a:lnSpc>
            </a:pPr>
            <a:endParaRPr lang="fr-FR" sz="2800" b="0" strike="noStrike" spc="-1" dirty="0">
              <a:latin typeface="+mj-lt"/>
            </a:endParaRPr>
          </a:p>
          <a:p>
            <a:pPr>
              <a:lnSpc>
                <a:spcPct val="90000"/>
              </a:lnSpc>
            </a:pPr>
            <a:endParaRPr lang="fr-FR" sz="2800" b="0" strike="noStrike" spc="-1" dirty="0">
              <a:latin typeface="+mj-lt"/>
            </a:endParaRPr>
          </a:p>
          <a:p>
            <a:pPr algn="ctr">
              <a:lnSpc>
                <a:spcPct val="90000"/>
              </a:lnSpc>
            </a:pPr>
            <a:r>
              <a:rPr lang="fr-FR" sz="1600" b="0" strike="noStrike" spc="-1" dirty="0">
                <a:latin typeface="+mj-lt"/>
              </a:rPr>
              <a:t>Dr </a:t>
            </a:r>
            <a:r>
              <a:rPr lang="fr-FR" sz="1600" b="0" strike="noStrike" spc="-1" dirty="0" smtClean="0">
                <a:latin typeface="+mj-lt"/>
              </a:rPr>
              <a:t>Laurent ARNAUD</a:t>
            </a:r>
            <a:r>
              <a:rPr lang="fr-FR" sz="1600" spc="-1" dirty="0" smtClean="0">
                <a:latin typeface="+mj-lt"/>
              </a:rPr>
              <a:t> - Chef </a:t>
            </a:r>
            <a:r>
              <a:rPr lang="fr-FR" sz="1600" spc="-1" dirty="0">
                <a:latin typeface="+mj-lt"/>
              </a:rPr>
              <a:t>de Pôle du PAT</a:t>
            </a:r>
          </a:p>
          <a:p>
            <a:pPr algn="ctr">
              <a:lnSpc>
                <a:spcPct val="90000"/>
              </a:lnSpc>
            </a:pPr>
            <a:r>
              <a:rPr lang="fr-FR" sz="1600" b="0" strike="noStrike" spc="-1" dirty="0">
                <a:latin typeface="+mj-lt"/>
              </a:rPr>
              <a:t>Dr Anne Catherine </a:t>
            </a:r>
            <a:r>
              <a:rPr lang="fr-FR" sz="1600" b="0" strike="noStrike" spc="-1" dirty="0" smtClean="0">
                <a:latin typeface="+mj-lt"/>
              </a:rPr>
              <a:t>DUMONT  - Psychiatre </a:t>
            </a:r>
            <a:r>
              <a:rPr lang="fr-FR" sz="1600" b="0" strike="noStrike" spc="-1" dirty="0">
                <a:latin typeface="+mj-lt"/>
              </a:rPr>
              <a:t>référent</a:t>
            </a:r>
          </a:p>
          <a:p>
            <a:pPr algn="ctr">
              <a:lnSpc>
                <a:spcPct val="90000"/>
              </a:lnSpc>
            </a:pPr>
            <a:r>
              <a:rPr lang="fr-FR" sz="1600" spc="-1" dirty="0" smtClean="0">
                <a:latin typeface="+mj-lt"/>
              </a:rPr>
              <a:t>Mme Hélène CUEILLE - Cadre </a:t>
            </a:r>
            <a:r>
              <a:rPr lang="fr-FR" sz="1600" spc="-1" dirty="0">
                <a:latin typeface="+mj-lt"/>
              </a:rPr>
              <a:t>supérieur de Santé</a:t>
            </a:r>
            <a:r>
              <a:rPr lang="fr-FR" sz="1600" b="0" strike="noStrike" spc="-1" dirty="0">
                <a:latin typeface="+mj-lt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fr-FR" sz="1600" b="0" strike="noStrike" spc="-1" dirty="0">
                <a:latin typeface="+mj-lt"/>
              </a:rPr>
              <a:t>M. Medhi </a:t>
            </a:r>
            <a:r>
              <a:rPr lang="fr-FR" sz="1600" b="0" strike="noStrike" spc="-1" dirty="0" smtClean="0">
                <a:latin typeface="+mj-lt"/>
              </a:rPr>
              <a:t>ANTUS </a:t>
            </a:r>
            <a:r>
              <a:rPr lang="fr-FR" sz="1600" b="0" strike="noStrike" spc="-1" dirty="0">
                <a:latin typeface="+mj-lt"/>
              </a:rPr>
              <a:t>– Cadre de Santé</a:t>
            </a:r>
          </a:p>
          <a:p>
            <a:pPr algn="ctr">
              <a:lnSpc>
                <a:spcPct val="90000"/>
              </a:lnSpc>
            </a:pPr>
            <a:r>
              <a:rPr lang="fr-FR" sz="1600" b="0" strike="noStrike" spc="-1" dirty="0" smtClean="0">
                <a:latin typeface="+mj-lt"/>
              </a:rPr>
              <a:t>Mme Céline COURBET - </a:t>
            </a:r>
            <a:r>
              <a:rPr lang="fr-FR" sz="1600" b="0" strike="noStrike" spc="-1" dirty="0">
                <a:latin typeface="+mj-lt"/>
              </a:rPr>
              <a:t>IDE Intervenante en médiation animale </a:t>
            </a:r>
          </a:p>
          <a:p>
            <a:pPr algn="ctr">
              <a:lnSpc>
                <a:spcPct val="90000"/>
              </a:lnSpc>
            </a:pPr>
            <a:endParaRPr lang="fr-FR" sz="1600" b="0" strike="noStrike" spc="-1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r-FR" sz="1600" b="0" strike="noStrike" spc="-1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r-FR" sz="1600" b="0" strike="noStrike" spc="-1" dirty="0"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5" y="464283"/>
            <a:ext cx="4382803" cy="58306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3"/>
          <p:cNvPicPr/>
          <p:nvPr/>
        </p:nvPicPr>
        <p:blipFill>
          <a:blip r:embed="rId4"/>
          <a:stretch/>
        </p:blipFill>
        <p:spPr>
          <a:xfrm>
            <a:off x="517598" y="673100"/>
            <a:ext cx="916566" cy="1088323"/>
          </a:xfrm>
          <a:prstGeom prst="rect">
            <a:avLst/>
          </a:prstGeom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5207000" y="460833"/>
            <a:ext cx="5704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Médiation animale et santé mentale en </a:t>
            </a:r>
          </a:p>
          <a:p>
            <a:pPr algn="ctr"/>
            <a:r>
              <a:rPr lang="fr-FR" dirty="0"/>
              <a:t>Nouvelle Aquitaine</a:t>
            </a:r>
          </a:p>
          <a:p>
            <a:pPr algn="ctr"/>
            <a:r>
              <a:rPr lang="fr-FR" dirty="0"/>
              <a:t>28 Septembre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50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1834CD8B-06FB-B470-EC48-60BB1D7102A6}"/>
              </a:ext>
            </a:extLst>
          </p:cNvPr>
          <p:cNvGrpSpPr/>
          <p:nvPr/>
        </p:nvGrpSpPr>
        <p:grpSpPr>
          <a:xfrm>
            <a:off x="646019" y="1005016"/>
            <a:ext cx="2109407" cy="5346356"/>
            <a:chOff x="40671" y="2985120"/>
            <a:chExt cx="1928696" cy="2755279"/>
          </a:xfrm>
          <a:solidFill>
            <a:srgbClr val="C000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Flèche : chevron 2">
              <a:extLst>
                <a:ext uri="{FF2B5EF4-FFF2-40B4-BE49-F238E27FC236}">
                  <a16:creationId xmlns:a16="http://schemas.microsoft.com/office/drawing/2014/main" id="{9EC6765D-A20A-3386-8FC5-A84EFFA19031}"/>
                </a:ext>
              </a:extLst>
            </p:cNvPr>
            <p:cNvSpPr/>
            <p:nvPr/>
          </p:nvSpPr>
          <p:spPr>
            <a:xfrm rot="5400000">
              <a:off x="-372621" y="3398412"/>
              <a:ext cx="2755279" cy="1928695"/>
            </a:xfrm>
            <a:prstGeom prst="chevron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" name="Flèche : chevron 4">
              <a:extLst>
                <a:ext uri="{FF2B5EF4-FFF2-40B4-BE49-F238E27FC236}">
                  <a16:creationId xmlns:a16="http://schemas.microsoft.com/office/drawing/2014/main" id="{4F63B85C-B9B5-D8A0-B600-FFA55708C962}"/>
                </a:ext>
              </a:extLst>
            </p:cNvPr>
            <p:cNvSpPr txBox="1"/>
            <p:nvPr/>
          </p:nvSpPr>
          <p:spPr>
            <a:xfrm>
              <a:off x="40672" y="3949468"/>
              <a:ext cx="1928695" cy="82658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800" kern="1200" dirty="0"/>
                <a:t>Quoi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CB22BC3A-062E-BE47-F879-E1986DB5B323}"/>
              </a:ext>
            </a:extLst>
          </p:cNvPr>
          <p:cNvGrpSpPr/>
          <p:nvPr/>
        </p:nvGrpSpPr>
        <p:grpSpPr>
          <a:xfrm>
            <a:off x="3087473" y="1005015"/>
            <a:ext cx="7922549" cy="5346357"/>
            <a:chOff x="1851317" y="2729740"/>
            <a:chExt cx="3696657" cy="195672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Rectangle : avec coins arrondis en haut 5">
              <a:extLst>
                <a:ext uri="{FF2B5EF4-FFF2-40B4-BE49-F238E27FC236}">
                  <a16:creationId xmlns:a16="http://schemas.microsoft.com/office/drawing/2014/main" id="{6F49AE3F-A024-774D-4B05-A7DDECA69A34}"/>
                </a:ext>
              </a:extLst>
            </p:cNvPr>
            <p:cNvSpPr/>
            <p:nvPr/>
          </p:nvSpPr>
          <p:spPr>
            <a:xfrm rot="5400000">
              <a:off x="2721283" y="1859774"/>
              <a:ext cx="1956725" cy="3696657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7" name="Rectangle : avec coins arrondis en haut 4">
              <a:extLst>
                <a:ext uri="{FF2B5EF4-FFF2-40B4-BE49-F238E27FC236}">
                  <a16:creationId xmlns:a16="http://schemas.microsoft.com/office/drawing/2014/main" id="{CA5A2C65-413F-3806-2825-35F6C98CB2AA}"/>
                </a:ext>
              </a:extLst>
            </p:cNvPr>
            <p:cNvSpPr txBox="1"/>
            <p:nvPr/>
          </p:nvSpPr>
          <p:spPr>
            <a:xfrm>
              <a:off x="1915236" y="2825259"/>
              <a:ext cx="3574949" cy="17656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6985" rIns="6985" bIns="6985" numCol="1" spcCol="1270" anchor="ctr" anchorCtr="0">
              <a:noAutofit/>
            </a:bodyPr>
            <a:lstStyle/>
            <a:p>
              <a:pPr marL="269875" lvl="1" indent="-269875" algn="just" defTabSz="4889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fr-FR" sz="2400" dirty="0" smtClean="0"/>
                <a:t>objets </a:t>
              </a:r>
              <a:r>
                <a:rPr lang="fr-FR" sz="2400" dirty="0"/>
                <a:t>concrets (pâte à modeler, jouet, jeux, culinothérapie…)</a:t>
              </a:r>
            </a:p>
            <a:p>
              <a:pPr marL="57150" lvl="1" indent="-57150" algn="just" defTabSz="488950" rtl="0">
                <a:lnSpc>
                  <a:spcPct val="20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2400" kern="1200" dirty="0"/>
                <a:t> médiation corporelle (marche, sport…)</a:t>
              </a:r>
            </a:p>
            <a:p>
              <a:pPr marL="269875" lvl="1" indent="-269875" algn="just" defTabSz="488950" rtl="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2400" kern="1200" dirty="0" smtClean="0"/>
                <a:t>médiation </a:t>
              </a:r>
              <a:r>
                <a:rPr lang="fr-FR" sz="2400" kern="1200" dirty="0"/>
                <a:t>artistique (arts plastique, musique, photographie, théâtre…)</a:t>
              </a:r>
            </a:p>
            <a:p>
              <a:pPr marL="57150" lvl="1" indent="-57150" algn="just" defTabSz="488950" rtl="0">
                <a:lnSpc>
                  <a:spcPct val="20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2400" kern="1200" dirty="0"/>
                <a:t> médiation avec du vivant avec </a:t>
              </a:r>
              <a:r>
                <a:rPr lang="fr-FR" sz="2400" b="0" kern="1200" dirty="0"/>
                <a:t>l’</a:t>
              </a:r>
              <a:r>
                <a:rPr lang="fr-FR" sz="2400" b="1" kern="1200" dirty="0"/>
                <a:t>ANIMAL</a:t>
              </a:r>
              <a:r>
                <a:rPr lang="fr-FR" sz="2400" b="0" kern="1200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69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111" y="2446618"/>
            <a:ext cx="9404723" cy="1400530"/>
          </a:xfrm>
        </p:spPr>
        <p:txBody>
          <a:bodyPr/>
          <a:lstStyle/>
          <a:p>
            <a:pPr algn="ctr"/>
            <a:r>
              <a:rPr lang="fr-FR" dirty="0"/>
              <a:t>La médiation animale en santé mentale</a:t>
            </a:r>
          </a:p>
        </p:txBody>
      </p:sp>
    </p:spTree>
    <p:extLst>
      <p:ext uri="{BB962C8B-B14F-4D97-AF65-F5344CB8AC3E}">
        <p14:creationId xmlns:p14="http://schemas.microsoft.com/office/powerpoint/2010/main" val="419625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03" y="4586158"/>
            <a:ext cx="2935451" cy="202764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374" y="4586158"/>
            <a:ext cx="2866761" cy="20461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825" y="340876"/>
            <a:ext cx="2451380" cy="2008624"/>
          </a:xfrm>
          <a:prstGeom prst="rect">
            <a:avLst/>
          </a:prstGeom>
        </p:spPr>
      </p:pic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24169748"/>
              </p:ext>
            </p:extLst>
          </p:nvPr>
        </p:nvGraphicFramePr>
        <p:xfrm>
          <a:off x="2280334" y="223596"/>
          <a:ext cx="8208912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Double flèche horizontale 4"/>
          <p:cNvSpPr/>
          <p:nvPr/>
        </p:nvSpPr>
        <p:spPr>
          <a:xfrm rot="13586322">
            <a:off x="6306022" y="1975776"/>
            <a:ext cx="3325607" cy="485775"/>
          </a:xfrm>
          <a:prstGeom prst="leftRightArrow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Double flèche horizontale 5"/>
          <p:cNvSpPr/>
          <p:nvPr/>
        </p:nvSpPr>
        <p:spPr>
          <a:xfrm rot="10800000">
            <a:off x="4656138" y="3716339"/>
            <a:ext cx="3168650" cy="485775"/>
          </a:xfrm>
          <a:prstGeom prst="leftRightArrow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Double flèche horizontale 6"/>
          <p:cNvSpPr/>
          <p:nvPr/>
        </p:nvSpPr>
        <p:spPr>
          <a:xfrm rot="18677635">
            <a:off x="3088483" y="1908970"/>
            <a:ext cx="3043237" cy="485775"/>
          </a:xfrm>
          <a:prstGeom prst="leftRightArrow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047229" y="4277262"/>
            <a:ext cx="3477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fr-FR" sz="1200" u="sng" dirty="0"/>
          </a:p>
          <a:p>
            <a:pPr>
              <a:defRPr/>
            </a:pPr>
            <a:r>
              <a:rPr lang="fr-FR" sz="1200" dirty="0"/>
              <a:t>	</a:t>
            </a:r>
          </a:p>
        </p:txBody>
      </p:sp>
      <p:pic>
        <p:nvPicPr>
          <p:cNvPr id="13" name="Image 12" descr="dessin-de-chien-422-coloriage-a-imprimer-300x251.gif"/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15027" y="1816760"/>
            <a:ext cx="1850869" cy="1548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62"/>
            <a:ext cx="3423462" cy="342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6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3800" y="126999"/>
            <a:ext cx="8191500" cy="1815601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La présence animale au service de la relation </a:t>
            </a:r>
            <a:r>
              <a:rPr lang="fr-FR" dirty="0" smtClean="0">
                <a:solidFill>
                  <a:schemeClr val="tx1"/>
                </a:solidFill>
              </a:rPr>
              <a:t>d’aide:</a:t>
            </a:r>
            <a:r>
              <a:rPr lang="fr-FR" smtClean="0">
                <a:solidFill>
                  <a:schemeClr val="tx1"/>
                </a:solidFill>
              </a:rPr>
              <a:t/>
            </a:r>
            <a:br>
              <a:rPr lang="fr-FR" smtClean="0">
                <a:solidFill>
                  <a:schemeClr val="tx1"/>
                </a:solidFill>
              </a:rPr>
            </a:b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3" name="Triangle isocèle 2"/>
          <p:cNvSpPr/>
          <p:nvPr/>
        </p:nvSpPr>
        <p:spPr>
          <a:xfrm>
            <a:off x="4013044" y="2983922"/>
            <a:ext cx="3149756" cy="2680278"/>
          </a:xfrm>
          <a:prstGeom prst="triangle">
            <a:avLst>
              <a:gd name="adj" fmla="val 50541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906464" y="4487623"/>
            <a:ext cx="13208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</a:t>
            </a:r>
          </a:p>
          <a:p>
            <a:pPr algn="ctr"/>
            <a:r>
              <a:rPr lang="fr-FR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D’AIDE</a:t>
            </a:r>
          </a:p>
        </p:txBody>
      </p:sp>
      <p:sp>
        <p:nvSpPr>
          <p:cNvPr id="7" name="Rectangle 6"/>
          <p:cNvSpPr/>
          <p:nvPr/>
        </p:nvSpPr>
        <p:spPr>
          <a:xfrm>
            <a:off x="7338132" y="5239620"/>
            <a:ext cx="697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69513" y="1942600"/>
            <a:ext cx="587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2389161" y="5256203"/>
            <a:ext cx="1515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IMA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3804631" y="2888099"/>
            <a:ext cx="1353181" cy="23227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4195797" y="5929430"/>
            <a:ext cx="2850857" cy="59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6048516" y="2888099"/>
            <a:ext cx="1359088" cy="23515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96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9030" y="804789"/>
            <a:ext cx="9404723" cy="1400530"/>
          </a:xfrm>
        </p:spPr>
        <p:txBody>
          <a:bodyPr/>
          <a:lstStyle/>
          <a:p>
            <a:r>
              <a:rPr lang="fr-FR" dirty="0"/>
              <a:t>Freins et risques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2052918"/>
            <a:ext cx="9805988" cy="3420781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Risques : </a:t>
            </a:r>
            <a:r>
              <a:rPr lang="fr-FR" sz="3200" dirty="0">
                <a:solidFill>
                  <a:schemeClr val="bg1"/>
                </a:solidFill>
              </a:rPr>
              <a:t>chute, morsure, griffure, zoonose…</a:t>
            </a:r>
          </a:p>
          <a:p>
            <a:r>
              <a:rPr lang="fr-FR" sz="3200" dirty="0">
                <a:solidFill>
                  <a:schemeClr val="bg1"/>
                </a:solidFill>
              </a:rPr>
              <a:t>Usager immunodéprimé, phobique ou allergique</a:t>
            </a:r>
          </a:p>
          <a:p>
            <a:r>
              <a:rPr lang="fr-FR" sz="3200" dirty="0">
                <a:solidFill>
                  <a:schemeClr val="bg1"/>
                </a:solidFill>
              </a:rPr>
              <a:t>Hyper-attachement</a:t>
            </a:r>
          </a:p>
          <a:p>
            <a:r>
              <a:rPr lang="fr-FR" sz="3200" dirty="0">
                <a:solidFill>
                  <a:schemeClr val="bg1"/>
                </a:solidFill>
              </a:rPr>
              <a:t>Violence envers l’animal (physique et psychologique)</a:t>
            </a:r>
          </a:p>
          <a:p>
            <a:r>
              <a:rPr lang="fr-FR" sz="3200" dirty="0">
                <a:solidFill>
                  <a:schemeClr val="bg1"/>
                </a:solidFill>
              </a:rPr>
              <a:t>Freins institutionnels (organisation, financement…)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694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4487" y="2594556"/>
            <a:ext cx="9143046" cy="1265175"/>
          </a:xfrm>
        </p:spPr>
        <p:txBody>
          <a:bodyPr/>
          <a:lstStyle/>
          <a:p>
            <a:r>
              <a:rPr lang="fr-FR" b="1" u="sng" dirty="0" smtClean="0"/>
              <a:t>ET </a:t>
            </a:r>
            <a:r>
              <a:rPr lang="fr-FR" b="1" u="sng" dirty="0"/>
              <a:t>AU CH ESQUIROL DE LIMOGES…</a:t>
            </a:r>
          </a:p>
        </p:txBody>
      </p:sp>
    </p:spTree>
    <p:extLst>
      <p:ext uri="{BB962C8B-B14F-4D97-AF65-F5344CB8AC3E}">
        <p14:creationId xmlns:p14="http://schemas.microsoft.com/office/powerpoint/2010/main" val="251510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5945" y="200025"/>
            <a:ext cx="6756400" cy="1044575"/>
          </a:xfrm>
          <a:noFill/>
        </p:spPr>
        <p:txBody>
          <a:bodyPr>
            <a:normAutofit fontScale="90000"/>
          </a:bodyPr>
          <a:lstStyle/>
          <a:p>
            <a:r>
              <a:rPr lang="fr-FR" dirty="0"/>
              <a:t>Historique projet CH Esquirol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799" y="1003301"/>
            <a:ext cx="8373763" cy="4719150"/>
          </a:xfr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2014-2017 =&gt; projet initial </a:t>
            </a:r>
            <a:r>
              <a:rPr lang="fr-FR" dirty="0">
                <a:solidFill>
                  <a:schemeClr val="bg1"/>
                </a:solidFill>
              </a:rPr>
              <a:t>avec </a:t>
            </a:r>
            <a:r>
              <a:rPr lang="fr-FR" dirty="0" err="1">
                <a:solidFill>
                  <a:schemeClr val="bg1"/>
                </a:solidFill>
              </a:rPr>
              <a:t>Izy</a:t>
            </a:r>
            <a:r>
              <a:rPr lang="fr-FR" dirty="0">
                <a:solidFill>
                  <a:schemeClr val="bg1"/>
                </a:solidFill>
              </a:rPr>
              <a:t> sur l’UF De Nerval à l’initiative du </a:t>
            </a:r>
            <a:r>
              <a:rPr lang="fr-FR" dirty="0" smtClean="0">
                <a:solidFill>
                  <a:schemeClr val="bg1"/>
                </a:solidFill>
              </a:rPr>
              <a:t>Dr </a:t>
            </a:r>
            <a:r>
              <a:rPr lang="fr-FR" dirty="0">
                <a:solidFill>
                  <a:schemeClr val="bg1"/>
                </a:solidFill>
              </a:rPr>
              <a:t>Verger et </a:t>
            </a:r>
            <a:r>
              <a:rPr lang="fr-FR" dirty="0" smtClean="0">
                <a:solidFill>
                  <a:schemeClr val="bg1"/>
                </a:solidFill>
              </a:rPr>
              <a:t>Dr </a:t>
            </a:r>
            <a:r>
              <a:rPr lang="fr-FR" dirty="0">
                <a:solidFill>
                  <a:schemeClr val="bg1"/>
                </a:solidFill>
              </a:rPr>
              <a:t>Audebert. 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2017 =&gt; création d’un poste IDE IMA à temps </a:t>
            </a:r>
            <a:r>
              <a:rPr lang="fr-FR" b="1" dirty="0" smtClean="0">
                <a:solidFill>
                  <a:schemeClr val="bg1"/>
                </a:solidFill>
              </a:rPr>
              <a:t>plein.  </a:t>
            </a:r>
            <a:r>
              <a:rPr lang="fr-FR" dirty="0" smtClean="0">
                <a:solidFill>
                  <a:schemeClr val="bg1"/>
                </a:solidFill>
              </a:rPr>
              <a:t>Interventions sur </a:t>
            </a:r>
            <a:r>
              <a:rPr lang="fr-FR" dirty="0">
                <a:solidFill>
                  <a:schemeClr val="bg1"/>
                </a:solidFill>
              </a:rPr>
              <a:t>les unités du Pôle de territoire (psychiatrie adulte</a:t>
            </a:r>
            <a:r>
              <a:rPr lang="fr-FR" dirty="0" smtClean="0">
                <a:solidFill>
                  <a:schemeClr val="bg1"/>
                </a:solidFill>
              </a:rPr>
              <a:t>). </a:t>
            </a:r>
            <a:r>
              <a:rPr lang="fr-FR" dirty="0">
                <a:solidFill>
                  <a:schemeClr val="bg1"/>
                </a:solidFill>
              </a:rPr>
              <a:t>Arrivée de Véga 2017 </a:t>
            </a:r>
            <a:endParaRPr lang="fr-FR" dirty="0" smtClean="0">
              <a:solidFill>
                <a:schemeClr val="bg1"/>
              </a:solidFill>
            </a:endParaRP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2018 =&gt;arrivée </a:t>
            </a:r>
            <a:r>
              <a:rPr lang="fr-FR" b="1" dirty="0">
                <a:solidFill>
                  <a:schemeClr val="bg1"/>
                </a:solidFill>
              </a:rPr>
              <a:t>de Lulu </a:t>
            </a:r>
            <a:r>
              <a:rPr lang="fr-FR" dirty="0">
                <a:solidFill>
                  <a:schemeClr val="bg1"/>
                </a:solidFill>
              </a:rPr>
              <a:t>(première convention avec la direction du CHE) puis courant 2018 arrêt d’</a:t>
            </a:r>
            <a:r>
              <a:rPr lang="fr-FR" dirty="0" err="1">
                <a:solidFill>
                  <a:schemeClr val="bg1"/>
                </a:solidFill>
              </a:rPr>
              <a:t>Yzy</a:t>
            </a:r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2019 =&gt; arrivée </a:t>
            </a:r>
            <a:r>
              <a:rPr lang="fr-FR" b="1" dirty="0">
                <a:solidFill>
                  <a:schemeClr val="bg1"/>
                </a:solidFill>
              </a:rPr>
              <a:t>de </a:t>
            </a:r>
            <a:r>
              <a:rPr lang="fr-FR" b="1" dirty="0" err="1" smtClean="0">
                <a:solidFill>
                  <a:schemeClr val="bg1"/>
                </a:solidFill>
              </a:rPr>
              <a:t>Pumba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2020 =&gt; </a:t>
            </a:r>
            <a:r>
              <a:rPr lang="fr-FR" b="1" dirty="0">
                <a:solidFill>
                  <a:schemeClr val="bg1"/>
                </a:solidFill>
              </a:rPr>
              <a:t>création du Pôle d’activités transversales (</a:t>
            </a:r>
            <a:r>
              <a:rPr lang="fr-FR" b="1" dirty="0" smtClean="0">
                <a:solidFill>
                  <a:schemeClr val="bg1"/>
                </a:solidFill>
              </a:rPr>
              <a:t>PAT) 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b="1" dirty="0" smtClean="0">
                <a:solidFill>
                  <a:schemeClr val="bg1"/>
                </a:solidFill>
              </a:rPr>
              <a:t>2021 =&gt;arrivée </a:t>
            </a:r>
            <a:r>
              <a:rPr lang="fr-FR" b="1" dirty="0">
                <a:solidFill>
                  <a:schemeClr val="bg1"/>
                </a:solidFill>
              </a:rPr>
              <a:t>de </a:t>
            </a:r>
            <a:r>
              <a:rPr lang="fr-FR" b="1" dirty="0" err="1">
                <a:solidFill>
                  <a:schemeClr val="bg1"/>
                </a:solidFill>
              </a:rPr>
              <a:t>Sensei</a:t>
            </a:r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Soutien de la fondation Adrienne et Pierre Sommer lors de deux appels à projets (2017-2019)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28" name="Picture 4" descr="Aucune description disponible.">
            <a:extLst>
              <a:ext uri="{FF2B5EF4-FFF2-40B4-BE49-F238E27FC236}">
                <a16:creationId xmlns:a16="http://schemas.microsoft.com/office/drawing/2014/main" id="{0F439D9E-BEA4-388B-20A6-FD9048CF3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2" r="50000" b="49525"/>
          <a:stretch/>
        </p:blipFill>
        <p:spPr bwMode="auto">
          <a:xfrm>
            <a:off x="9060463" y="1479482"/>
            <a:ext cx="2739897" cy="37720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0121900" y="535311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omic Sans MS" panose="030F0702030302020204" pitchFamily="66" charset="0"/>
              </a:rPr>
              <a:t>IZY</a:t>
            </a:r>
          </a:p>
        </p:txBody>
      </p:sp>
    </p:spTree>
    <p:extLst>
      <p:ext uri="{BB962C8B-B14F-4D97-AF65-F5344CB8AC3E}">
        <p14:creationId xmlns:p14="http://schemas.microsoft.com/office/powerpoint/2010/main" val="27686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flèche horizontale 7"/>
          <p:cNvSpPr/>
          <p:nvPr/>
        </p:nvSpPr>
        <p:spPr>
          <a:xfrm>
            <a:off x="7099241" y="1657107"/>
            <a:ext cx="1124965" cy="400459"/>
          </a:xfrm>
          <a:prstGeom prst="leftRightArrow">
            <a:avLst/>
          </a:prstGeom>
          <a:solidFill>
            <a:srgbClr val="C0000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290" name="ZoneTexte 3"/>
          <p:cNvSpPr txBox="1">
            <a:spLocks noChangeArrowheads="1"/>
          </p:cNvSpPr>
          <p:nvPr/>
        </p:nvSpPr>
        <p:spPr bwMode="auto">
          <a:xfrm>
            <a:off x="7531100" y="1168400"/>
            <a:ext cx="1892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" name="Ellipse 4"/>
          <p:cNvSpPr/>
          <p:nvPr/>
        </p:nvSpPr>
        <p:spPr>
          <a:xfrm>
            <a:off x="4076700" y="3285954"/>
            <a:ext cx="6992353" cy="3572047"/>
          </a:xfrm>
          <a:prstGeom prst="ellipse">
            <a:avLst/>
          </a:prstGeom>
          <a:noFill/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115898" y="673835"/>
            <a:ext cx="3933981" cy="216506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9262448" y="98730"/>
            <a:ext cx="266382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/>
              <a:t>Cadre d’intervention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729460" y="834943"/>
            <a:ext cx="524024" cy="769441"/>
          </a:xfrm>
          <a:prstGeom prst="rect">
            <a:avLst/>
          </a:prstGeom>
          <a:solidFill>
            <a:srgbClr val="CCFF33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fr-FR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502597" y="1861198"/>
            <a:ext cx="825500" cy="830997"/>
          </a:xfrm>
          <a:prstGeom prst="rect">
            <a:avLst/>
          </a:prstGeom>
          <a:solidFill>
            <a:srgbClr val="CCFF33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fr-FR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533706" y="1902223"/>
            <a:ext cx="1262316" cy="769441"/>
          </a:xfrm>
          <a:prstGeom prst="rect">
            <a:avLst/>
          </a:prstGeom>
          <a:solidFill>
            <a:srgbClr val="CCFF33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IMA</a:t>
            </a:r>
          </a:p>
        </p:txBody>
      </p:sp>
      <p:sp>
        <p:nvSpPr>
          <p:cNvPr id="14" name="Double flèche horizontale 13"/>
          <p:cNvSpPr/>
          <p:nvPr/>
        </p:nvSpPr>
        <p:spPr>
          <a:xfrm rot="19249223">
            <a:off x="3936546" y="1450267"/>
            <a:ext cx="736615" cy="176036"/>
          </a:xfrm>
          <a:prstGeom prst="leftRightArrow">
            <a:avLst/>
          </a:prstGeom>
          <a:solidFill>
            <a:srgbClr val="C0000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Double flèche horizontale 14"/>
          <p:cNvSpPr/>
          <p:nvPr/>
        </p:nvSpPr>
        <p:spPr>
          <a:xfrm rot="10800000">
            <a:off x="4468104" y="2178607"/>
            <a:ext cx="995321" cy="221354"/>
          </a:xfrm>
          <a:prstGeom prst="leftRightArrow">
            <a:avLst/>
          </a:prstGeom>
          <a:solidFill>
            <a:srgbClr val="C0000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Double flèche horizontale 15"/>
          <p:cNvSpPr/>
          <p:nvPr/>
        </p:nvSpPr>
        <p:spPr>
          <a:xfrm rot="2637369">
            <a:off x="5291532" y="1477296"/>
            <a:ext cx="695578" cy="149760"/>
          </a:xfrm>
          <a:prstGeom prst="leftRightArrow">
            <a:avLst/>
          </a:prstGeom>
          <a:solidFill>
            <a:srgbClr val="C0000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384239" y="3533289"/>
            <a:ext cx="4414579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 </a:t>
            </a:r>
            <a:r>
              <a:rPr lang="fr-F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Bénéfice recherché (unique ou multiple):</a:t>
            </a:r>
          </a:p>
          <a:p>
            <a:pPr algn="ctr"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fr-FR" sz="1600" b="1" dirty="0"/>
              <a:t>Stimuler l’exercice physique</a:t>
            </a:r>
          </a:p>
          <a:p>
            <a:pPr algn="ctr"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fr-FR" sz="1600" b="1" dirty="0"/>
              <a:t>Valoriser l’estime de soi</a:t>
            </a:r>
          </a:p>
          <a:p>
            <a:pPr algn="ctr"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fr-FR" sz="1600" b="1" dirty="0"/>
              <a:t>Travailler sur le ressenti émotionnel</a:t>
            </a:r>
          </a:p>
          <a:p>
            <a:pPr algn="ctr"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fr-FR" sz="1600" b="1" dirty="0"/>
              <a:t>Amélioration thymique </a:t>
            </a:r>
          </a:p>
          <a:p>
            <a:pPr algn="ctr"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fr-FR" sz="1600" b="1" dirty="0" err="1">
                <a:latin typeface="Arial"/>
                <a:cs typeface="Arial"/>
              </a:rPr>
              <a:t>Anxiolyse</a:t>
            </a:r>
            <a:endParaRPr lang="fr-FR" sz="1600" b="1" dirty="0">
              <a:latin typeface="Arial"/>
              <a:cs typeface="Arial"/>
            </a:endParaRPr>
          </a:p>
          <a:p>
            <a:pPr algn="ctr"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fr-FR" sz="1600" b="1" dirty="0"/>
              <a:t>Favoriser le processus de communication et l’entrainement aux habilités sociales</a:t>
            </a:r>
          </a:p>
          <a:p>
            <a:pPr algn="ctr"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fr-FR" sz="1600" b="1" dirty="0"/>
              <a:t>Favoriser l’alliance thérapeutique</a:t>
            </a:r>
          </a:p>
          <a:p>
            <a:pPr algn="ctr"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fr-FR" sz="1600" b="1" dirty="0"/>
              <a:t>Aspect motivationnel ++</a:t>
            </a:r>
          </a:p>
          <a:p>
            <a:pPr algn="ctr"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fr-FR" sz="1600" b="1" dirty="0"/>
              <a:t> </a:t>
            </a:r>
            <a:r>
              <a:rPr lang="fr-FR" sz="1600" b="1" dirty="0" smtClean="0"/>
              <a:t>Pour </a:t>
            </a:r>
            <a:r>
              <a:rPr lang="fr-FR" sz="1600" b="1" dirty="0"/>
              <a:t>certains cas: Rompre l’isolement</a:t>
            </a:r>
          </a:p>
          <a:p>
            <a:pPr>
              <a:defRPr/>
            </a:pPr>
            <a:endParaRPr lang="fr-FR" sz="1600" dirty="0"/>
          </a:p>
        </p:txBody>
      </p:sp>
      <p:sp>
        <p:nvSpPr>
          <p:cNvPr id="12318" name="ZoneTexte 20"/>
          <p:cNvSpPr txBox="1">
            <a:spLocks noChangeArrowheads="1"/>
          </p:cNvSpPr>
          <p:nvPr/>
        </p:nvSpPr>
        <p:spPr bwMode="auto">
          <a:xfrm>
            <a:off x="873880" y="3497090"/>
            <a:ext cx="2368039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latin typeface="Century Gothic" panose="020B0502020202020204" pitchFamily="34" charset="0"/>
              </a:rPr>
              <a:t>*</a:t>
            </a:r>
            <a:r>
              <a:rPr lang="fr-FR" altLang="fr-FR" sz="1600" b="1" u="sng" dirty="0">
                <a:latin typeface="Century Gothic" panose="020B0502020202020204" pitchFamily="34" charset="0"/>
              </a:rPr>
              <a:t>Vétérinaire référent + Evaluation comportementale chien</a:t>
            </a:r>
            <a:r>
              <a:rPr lang="fr-FR" altLang="fr-FR" sz="1600" b="1" dirty="0">
                <a:latin typeface="Century Gothic" panose="020B0502020202020204" pitchFamily="34" charset="0"/>
              </a:rPr>
              <a:t> </a:t>
            </a:r>
            <a:r>
              <a:rPr lang="fr-FR" altLang="fr-FR" sz="1600" dirty="0">
                <a:latin typeface="Century Gothic" panose="020B0502020202020204" pitchFamily="34" charset="0"/>
              </a:rPr>
              <a:t>+Ostéopathe canin  =&gt;Respect et bien être animal.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latin typeface="Century Gothic" panose="020B0502020202020204" pitchFamily="34" charset="0"/>
              </a:rPr>
              <a:t>*</a:t>
            </a:r>
            <a:r>
              <a:rPr lang="fr-FR" altLang="fr-FR" sz="1600" b="1" u="sng" dirty="0">
                <a:latin typeface="Century Gothic" panose="020B0502020202020204" pitchFamily="34" charset="0"/>
              </a:rPr>
              <a:t>Supervision </a:t>
            </a:r>
          </a:p>
          <a:p>
            <a:pPr marL="285750" indent="-285750" eaLnBrk="1" hangingPunct="1">
              <a:spcBef>
                <a:spcPct val="0"/>
              </a:spcBef>
              <a:buFont typeface="Symbol" panose="05050102010706020507" pitchFamily="18" charset="2"/>
              <a:buChar char="Þ"/>
            </a:pPr>
            <a:r>
              <a:rPr lang="fr-FR" altLang="fr-FR" sz="1600" dirty="0">
                <a:latin typeface="Century Gothic" panose="020B0502020202020204" pitchFamily="34" charset="0"/>
              </a:rPr>
              <a:t>approche réflexive de sa pratique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fr-FR" alt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*</a:t>
            </a:r>
            <a:r>
              <a:rPr lang="fr-FR" altLang="fr-F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Engagement personnel et familial +++</a:t>
            </a:r>
          </a:p>
          <a:p>
            <a:pPr eaLnBrk="1" hangingPunct="1">
              <a:spcBef>
                <a:spcPct val="0"/>
              </a:spcBef>
              <a:buNone/>
            </a:pPr>
            <a:endParaRPr lang="fr-FR" altLang="fr-FR" sz="1800" dirty="0"/>
          </a:p>
          <a:p>
            <a:pPr marL="285750" indent="-285750" eaLnBrk="1" hangingPunct="1">
              <a:spcBef>
                <a:spcPct val="0"/>
              </a:spcBef>
            </a:pPr>
            <a:endParaRPr lang="fr-FR" altLang="fr-FR" sz="1800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706233" y="3351071"/>
            <a:ext cx="2628900" cy="335999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Double flèche horizontale 22"/>
          <p:cNvSpPr/>
          <p:nvPr/>
        </p:nvSpPr>
        <p:spPr>
          <a:xfrm rot="8576898">
            <a:off x="3224930" y="3082393"/>
            <a:ext cx="933674" cy="367563"/>
          </a:xfrm>
          <a:prstGeom prst="leftRightArrow">
            <a:avLst/>
          </a:prstGeom>
          <a:solidFill>
            <a:srgbClr val="C0000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28258" y="740702"/>
            <a:ext cx="23642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Sur PM</a:t>
            </a:r>
          </a:p>
          <a:p>
            <a:pPr algn="ctr"/>
            <a:r>
              <a:rPr lang="fr-FR" dirty="0"/>
              <a:t>Séance individuelle ou groupale</a:t>
            </a:r>
          </a:p>
          <a:p>
            <a:pPr algn="ctr"/>
            <a:r>
              <a:rPr lang="fr-FR" dirty="0"/>
              <a:t>30 minutes</a:t>
            </a:r>
          </a:p>
          <a:p>
            <a:pPr algn="ctr"/>
            <a:r>
              <a:rPr lang="fr-FR" dirty="0"/>
              <a:t>Hebdomadaire</a:t>
            </a:r>
          </a:p>
          <a:p>
            <a:pPr algn="ctr"/>
            <a:r>
              <a:rPr lang="fr-FR" dirty="0" smtClean="0"/>
              <a:t>Transmissions </a:t>
            </a:r>
            <a:r>
              <a:rPr lang="fr-FR" dirty="0"/>
              <a:t>écrites et orales</a:t>
            </a:r>
          </a:p>
        </p:txBody>
      </p:sp>
      <p:sp>
        <p:nvSpPr>
          <p:cNvPr id="3" name="Ellipse 2"/>
          <p:cNvSpPr/>
          <p:nvPr/>
        </p:nvSpPr>
        <p:spPr>
          <a:xfrm>
            <a:off x="29616" y="616818"/>
            <a:ext cx="2920584" cy="240814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8325445" y="623715"/>
            <a:ext cx="3537715" cy="240124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graphicFrame>
        <p:nvGraphicFramePr>
          <p:cNvPr id="27" name="Diagramme 26"/>
          <p:cNvGraphicFramePr/>
          <p:nvPr>
            <p:extLst>
              <p:ext uri="{D42A27DB-BD31-4B8C-83A1-F6EECF244321}">
                <p14:modId xmlns:p14="http://schemas.microsoft.com/office/powerpoint/2010/main" val="1168774108"/>
              </p:ext>
            </p:extLst>
          </p:nvPr>
        </p:nvGraphicFramePr>
        <p:xfrm>
          <a:off x="8659951" y="743668"/>
          <a:ext cx="3063620" cy="1572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Flèche angle droit à deux pointes 27"/>
          <p:cNvSpPr/>
          <p:nvPr/>
        </p:nvSpPr>
        <p:spPr>
          <a:xfrm rot="13469812">
            <a:off x="7068538" y="2424539"/>
            <a:ext cx="1191301" cy="1120612"/>
          </a:xfrm>
          <a:prstGeom prst="leftUpArrow">
            <a:avLst>
              <a:gd name="adj1" fmla="val 9500"/>
              <a:gd name="adj2" fmla="val 15542"/>
              <a:gd name="adj3" fmla="val 25000"/>
            </a:avLst>
          </a:prstGeom>
          <a:solidFill>
            <a:srgbClr val="C0000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22" name="Groupe 21"/>
          <p:cNvGrpSpPr/>
          <p:nvPr/>
        </p:nvGrpSpPr>
        <p:grpSpPr>
          <a:xfrm>
            <a:off x="9175374" y="2082973"/>
            <a:ext cx="1824905" cy="804685"/>
            <a:chOff x="290" y="218085"/>
            <a:chExt cx="1365129" cy="1284996"/>
          </a:xfrm>
          <a:scene3d>
            <a:camera prst="orthographicFront"/>
            <a:lightRig rig="chilly" dir="t"/>
          </a:scene3d>
        </p:grpSpPr>
        <p:sp>
          <p:nvSpPr>
            <p:cNvPr id="24" name="Rectangle 23"/>
            <p:cNvSpPr/>
            <p:nvPr/>
          </p:nvSpPr>
          <p:spPr>
            <a:xfrm>
              <a:off x="290" y="218085"/>
              <a:ext cx="1342874" cy="1284996"/>
            </a:xfrm>
            <a:prstGeom prst="rect">
              <a:avLst/>
            </a:prstGeom>
            <a:solidFill>
              <a:srgbClr val="FFFF00"/>
            </a:solidFill>
            <a:sp3d prstMaterial="translucentPowder">
              <a:bevelT w="127000" h="25400" prst="softRound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22545" y="422186"/>
              <a:ext cx="1342874" cy="10020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>
                  <a:solidFill>
                    <a:schemeClr val="tx1"/>
                  </a:solidFill>
                </a:rPr>
                <a:t>Projet global de l’établissement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888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" t="7782" r="4831" b="12063"/>
          <a:stretch/>
        </p:blipFill>
        <p:spPr>
          <a:xfrm>
            <a:off x="497671" y="177800"/>
            <a:ext cx="5394109" cy="63496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" t="11770" r="-570" b="68812"/>
          <a:stretch/>
        </p:blipFill>
        <p:spPr>
          <a:xfrm>
            <a:off x="6070600" y="177800"/>
            <a:ext cx="5397500" cy="177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365926" y="6350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Nom Prénom </a:t>
            </a:r>
          </a:p>
          <a:p>
            <a:r>
              <a:rPr lang="fr-FR" sz="1000" dirty="0">
                <a:solidFill>
                  <a:schemeClr val="bg1"/>
                </a:solidFill>
              </a:rPr>
              <a:t>IPP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553200" y="3352618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Le modèle de notre prescription médicale</a:t>
            </a:r>
          </a:p>
        </p:txBody>
      </p:sp>
    </p:spTree>
    <p:extLst>
      <p:ext uri="{BB962C8B-B14F-4D97-AF65-F5344CB8AC3E}">
        <p14:creationId xmlns:p14="http://schemas.microsoft.com/office/powerpoint/2010/main" val="188744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2934" y="293689"/>
            <a:ext cx="8596668" cy="1371600"/>
          </a:xfrm>
          <a:noFill/>
        </p:spPr>
        <p:txBody>
          <a:bodyPr/>
          <a:lstStyle/>
          <a:p>
            <a:pPr algn="ctr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Exemples de contenus de séances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3907" y="1771134"/>
            <a:ext cx="6389358" cy="4852087"/>
          </a:xfr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355600" indent="-355600">
              <a:buNone/>
            </a:pPr>
            <a:r>
              <a:rPr lang="fr-FR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bien être des </a:t>
            </a:r>
            <a:r>
              <a:rPr lang="fr-FR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bénéficiaires ne peut être atteint que si celui des animaux des </a:t>
            </a:r>
            <a:r>
              <a:rPr lang="fr-FR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programmes </a:t>
            </a:r>
            <a:r>
              <a:rPr lang="fr-FR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MA est respecté =&gt; </a:t>
            </a:r>
            <a:r>
              <a:rPr lang="fr-FR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Activités favorisant le bien être du chien.</a:t>
            </a:r>
            <a:endParaRPr lang="fr-FR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fr-FR" dirty="0">
                <a:solidFill>
                  <a:schemeClr val="bg1"/>
                </a:solidFill>
              </a:rPr>
              <a:t>Travail de flair </a:t>
            </a:r>
            <a:r>
              <a:rPr lang="fr-FR" dirty="0" smtClean="0">
                <a:solidFill>
                  <a:schemeClr val="bg1"/>
                </a:solidFill>
              </a:rPr>
              <a:t>(</a:t>
            </a:r>
            <a:r>
              <a:rPr lang="fr-FR" dirty="0" err="1">
                <a:solidFill>
                  <a:schemeClr val="bg1"/>
                </a:solidFill>
              </a:rPr>
              <a:t>m</a:t>
            </a:r>
            <a:r>
              <a:rPr lang="fr-FR" dirty="0" err="1" smtClean="0">
                <a:solidFill>
                  <a:schemeClr val="bg1"/>
                </a:solidFill>
              </a:rPr>
              <a:t>antrailing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n</a:t>
            </a:r>
            <a:r>
              <a:rPr lang="fr-FR" dirty="0" err="1" smtClean="0">
                <a:solidFill>
                  <a:schemeClr val="bg1"/>
                </a:solidFill>
              </a:rPr>
              <a:t>osework</a:t>
            </a:r>
            <a:r>
              <a:rPr lang="fr-FR" dirty="0">
                <a:solidFill>
                  <a:schemeClr val="bg1"/>
                </a:solidFill>
              </a:rPr>
              <a:t>, pistage, fouille…)</a:t>
            </a:r>
          </a:p>
          <a:p>
            <a:pPr lvl="1">
              <a:lnSpc>
                <a:spcPct val="150000"/>
              </a:lnSpc>
            </a:pPr>
            <a:r>
              <a:rPr lang="fr-FR" dirty="0">
                <a:solidFill>
                  <a:schemeClr val="bg1"/>
                </a:solidFill>
              </a:rPr>
              <a:t>Séance de soins coopératifs (médical </a:t>
            </a:r>
            <a:r>
              <a:rPr lang="fr-FR" dirty="0" smtClean="0">
                <a:solidFill>
                  <a:schemeClr val="bg1"/>
                </a:solidFill>
              </a:rPr>
              <a:t>training)</a:t>
            </a:r>
          </a:p>
          <a:p>
            <a:pPr lvl="1">
              <a:lnSpc>
                <a:spcPct val="150000"/>
              </a:lnSpc>
            </a:pPr>
            <a:r>
              <a:rPr lang="fr-FR" dirty="0" smtClean="0">
                <a:solidFill>
                  <a:schemeClr val="bg1"/>
                </a:solidFill>
              </a:rPr>
              <a:t>Promenade </a:t>
            </a:r>
            <a:r>
              <a:rPr lang="fr-FR" dirty="0">
                <a:solidFill>
                  <a:schemeClr val="bg1"/>
                </a:solidFill>
              </a:rPr>
              <a:t>parc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Education positive et apprentissages de « tricks »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Séance motrice type </a:t>
            </a:r>
            <a:r>
              <a:rPr lang="fr-FR" dirty="0" err="1" smtClean="0">
                <a:solidFill>
                  <a:schemeClr val="bg1"/>
                </a:solidFill>
              </a:rPr>
              <a:t>hoppers</a:t>
            </a:r>
            <a:r>
              <a:rPr lang="fr-FR" dirty="0" smtClean="0">
                <a:solidFill>
                  <a:schemeClr val="bg1"/>
                </a:solidFill>
              </a:rPr>
              <a:t>, </a:t>
            </a:r>
            <a:r>
              <a:rPr lang="fr-FR" dirty="0" err="1" smtClean="0">
                <a:solidFill>
                  <a:schemeClr val="bg1"/>
                </a:solidFill>
              </a:rPr>
              <a:t>agility</a:t>
            </a:r>
            <a:endParaRPr lang="fr-FR" dirty="0">
              <a:solidFill>
                <a:schemeClr val="bg1"/>
              </a:solidFill>
            </a:endParaRPr>
          </a:p>
          <a:p>
            <a:pPr lvl="1"/>
            <a:r>
              <a:rPr lang="fr-FR" dirty="0">
                <a:solidFill>
                  <a:schemeClr val="bg1"/>
                </a:solidFill>
              </a:rPr>
              <a:t>Temps type relaxation, détente </a:t>
            </a:r>
            <a:r>
              <a:rPr lang="fr-FR" dirty="0" smtClean="0">
                <a:solidFill>
                  <a:schemeClr val="bg1"/>
                </a:solidFill>
              </a:rPr>
              <a:t>corporelle</a:t>
            </a:r>
            <a:endParaRPr lang="fr-FR" dirty="0">
              <a:solidFill>
                <a:schemeClr val="bg1"/>
              </a:solidFill>
            </a:endParaRPr>
          </a:p>
          <a:p>
            <a:pPr lvl="1"/>
            <a:r>
              <a:rPr lang="fr-FR" dirty="0">
                <a:solidFill>
                  <a:schemeClr val="bg1"/>
                </a:solidFill>
              </a:rPr>
              <a:t>Activités où le chien est présent sans être actif(entretien d’aide, jeux de société, créativité)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9BA0C9C-6344-DA62-3702-09AF93E17A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277" y="1936205"/>
            <a:ext cx="2088376" cy="22317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0F0A6DA-B879-69FE-275D-04FA0184CA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665" y="1936205"/>
            <a:ext cx="2185306" cy="22317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CF57D1E-BCB3-6156-E307-EF5018A59E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277" y="4438821"/>
            <a:ext cx="2088376" cy="20828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4ED8EA2-E645-94DD-8E14-215AA64671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665" y="4438821"/>
            <a:ext cx="2185306" cy="20828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17841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58869" y="2899717"/>
            <a:ext cx="4280116" cy="1218935"/>
          </a:xfrm>
        </p:spPr>
        <p:txBody>
          <a:bodyPr/>
          <a:lstStyle/>
          <a:p>
            <a:r>
              <a:rPr lang="fr-FR" b="1" u="sng" dirty="0" smtClean="0"/>
              <a:t>INTRODUCTION</a:t>
            </a: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 flipV="1">
            <a:off x="864415" y="6343134"/>
            <a:ext cx="1087954" cy="6214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48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611" y="279394"/>
            <a:ext cx="9404723" cy="1400530"/>
          </a:xfrm>
        </p:spPr>
        <p:txBody>
          <a:bodyPr/>
          <a:lstStyle/>
          <a:p>
            <a:pPr algn="ctr"/>
            <a:r>
              <a:rPr lang="fr-FR" dirty="0"/>
              <a:t>Présence animale en consultation psychiatrique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8997" y="1915427"/>
            <a:ext cx="8473989" cy="431211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Présence en consultation de psychiatrie depuis 2020.</a:t>
            </a:r>
          </a:p>
          <a:p>
            <a:r>
              <a:rPr lang="fr-FR" sz="2400" dirty="0">
                <a:solidFill>
                  <a:schemeClr val="bg1"/>
                </a:solidFill>
              </a:rPr>
              <a:t>Impact non négligeable sur la relation thérapeutique, apaisement du patient et du psychiatre</a:t>
            </a:r>
          </a:p>
          <a:p>
            <a:r>
              <a:rPr lang="fr-FR" sz="2400" dirty="0">
                <a:solidFill>
                  <a:schemeClr val="bg1"/>
                </a:solidFill>
              </a:rPr>
              <a:t>Facilitation du contact et de la verbalisation</a:t>
            </a:r>
          </a:p>
          <a:p>
            <a:r>
              <a:rPr lang="fr-FR" sz="2400" dirty="0">
                <a:solidFill>
                  <a:schemeClr val="bg1"/>
                </a:solidFill>
              </a:rPr>
              <a:t>Changement de la perception du statut du psychiatre</a:t>
            </a:r>
          </a:p>
          <a:p>
            <a:r>
              <a:rPr lang="fr-FR" sz="2400" dirty="0">
                <a:solidFill>
                  <a:schemeClr val="bg1"/>
                </a:solidFill>
              </a:rPr>
              <a:t>Importance des interactions avec le chien pendant la consultation</a:t>
            </a:r>
          </a:p>
          <a:p>
            <a:r>
              <a:rPr lang="fr-FR" sz="2400" dirty="0">
                <a:solidFill>
                  <a:schemeClr val="bg1"/>
                </a:solidFill>
              </a:rPr>
              <a:t>Retentissement sur les professionnels hors consultation</a:t>
            </a:r>
          </a:p>
        </p:txBody>
      </p:sp>
      <p:pic>
        <p:nvPicPr>
          <p:cNvPr id="4" name="Espace réservé pour une image  7">
            <a:extLst>
              <a:ext uri="{FF2B5EF4-FFF2-40B4-BE49-F238E27FC236}">
                <a16:creationId xmlns:a16="http://schemas.microsoft.com/office/drawing/2014/main" id="{388F223E-BA46-78AA-293D-9D8BFD440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7" b="11507"/>
          <a:stretch>
            <a:fillRect/>
          </a:stretch>
        </p:blipFill>
        <p:spPr>
          <a:xfrm>
            <a:off x="8294644" y="2756997"/>
            <a:ext cx="3781887" cy="2035857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1995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5130" y="833718"/>
            <a:ext cx="9404723" cy="1400530"/>
          </a:xfrm>
        </p:spPr>
        <p:txBody>
          <a:bodyPr/>
          <a:lstStyle/>
          <a:p>
            <a:pPr algn="ctr"/>
            <a:r>
              <a:rPr lang="fr-FR" dirty="0"/>
              <a:t>Autres initiatives au sein du CH ESQUIROL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2917911"/>
            <a:ext cx="8946541" cy="239068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Equithérapie à l’HDJ Naomi </a:t>
            </a:r>
            <a:r>
              <a:rPr lang="fr-FR" sz="2800" dirty="0" err="1">
                <a:solidFill>
                  <a:schemeClr val="bg1"/>
                </a:solidFill>
              </a:rPr>
              <a:t>Feil</a:t>
            </a:r>
            <a:endParaRPr lang="fr-FR" sz="2800" dirty="0">
              <a:solidFill>
                <a:schemeClr val="bg1"/>
              </a:solidFill>
            </a:endParaRPr>
          </a:p>
          <a:p>
            <a:r>
              <a:rPr lang="fr-FR" sz="2800" dirty="0">
                <a:solidFill>
                  <a:schemeClr val="bg1"/>
                </a:solidFill>
              </a:rPr>
              <a:t>Groupe ado HDJ de l’Arche</a:t>
            </a:r>
          </a:p>
          <a:p>
            <a:r>
              <a:rPr lang="fr-FR" sz="2800" dirty="0">
                <a:solidFill>
                  <a:schemeClr val="bg1"/>
                </a:solidFill>
              </a:rPr>
              <a:t>ZEBULLE au Pôle des blessés de l’encéphale (Adrien Dany)</a:t>
            </a:r>
          </a:p>
          <a:p>
            <a:r>
              <a:rPr lang="fr-FR" sz="2800" dirty="0">
                <a:solidFill>
                  <a:schemeClr val="bg1"/>
                </a:solidFill>
              </a:rPr>
              <a:t>Partenariat avec les Sabots de Laine</a:t>
            </a:r>
          </a:p>
        </p:txBody>
      </p:sp>
    </p:spTree>
    <p:extLst>
      <p:ext uri="{BB962C8B-B14F-4D97-AF65-F5344CB8AC3E}">
        <p14:creationId xmlns:p14="http://schemas.microsoft.com/office/powerpoint/2010/main" val="222392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70761" y="2594556"/>
            <a:ext cx="3836522" cy="1400530"/>
          </a:xfrm>
        </p:spPr>
        <p:txBody>
          <a:bodyPr/>
          <a:lstStyle/>
          <a:p>
            <a:r>
              <a:rPr lang="fr-FR" b="1" u="sng" dirty="0" smtClean="0"/>
              <a:t>CONCLUSION</a:t>
            </a: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116987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526958-7545-F431-E224-CEB1CBD28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96" y="428905"/>
            <a:ext cx="9404723" cy="1087758"/>
          </a:xfrm>
        </p:spPr>
        <p:txBody>
          <a:bodyPr/>
          <a:lstStyle/>
          <a:p>
            <a:r>
              <a:rPr lang="fr-FR" b="1" dirty="0"/>
              <a:t>MERCI DE VOTRE ATTENTION !</a:t>
            </a: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F13C3F00-2CA9-24AA-2551-6DA4FD3A7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861" y="1210726"/>
            <a:ext cx="1623784" cy="21796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E858151-E4A6-E457-04B7-0FCDAE5FF8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282" y="1794221"/>
            <a:ext cx="1653213" cy="22030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A0289DB-EA3F-A5DA-82EE-CFAD2E2F61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076" y="4538030"/>
            <a:ext cx="2316527" cy="15440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79B7B5F-E822-6E04-73F2-D4DDF832FB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34" y="2545556"/>
            <a:ext cx="1623784" cy="21209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E08B9CE-F125-575B-0B79-55227DF3E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431" y="4538030"/>
            <a:ext cx="1891065" cy="18910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16BBB28-0A09-237E-22D2-CF0364F9E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637" y="2895760"/>
            <a:ext cx="1891065" cy="18910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9D99873-351D-09A7-7CAE-60623B91D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819" y="4666505"/>
            <a:ext cx="1971411" cy="19714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ucune description disponible.">
            <a:extLst>
              <a:ext uri="{FF2B5EF4-FFF2-40B4-BE49-F238E27FC236}">
                <a16:creationId xmlns:a16="http://schemas.microsoft.com/office/drawing/2014/main" id="{E2B1419C-643B-2AB8-94D5-0ACCA323C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929" y="707344"/>
            <a:ext cx="1997975" cy="19979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uvrir la photo">
            <a:extLst>
              <a:ext uri="{FF2B5EF4-FFF2-40B4-BE49-F238E27FC236}">
                <a16:creationId xmlns:a16="http://schemas.microsoft.com/office/drawing/2014/main" id="{149934C2-34F2-E117-79E7-9CF3BBB75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76" y="4597285"/>
            <a:ext cx="2147911" cy="20603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ucune description disponible.">
            <a:extLst>
              <a:ext uri="{FF2B5EF4-FFF2-40B4-BE49-F238E27FC236}">
                <a16:creationId xmlns:a16="http://schemas.microsoft.com/office/drawing/2014/main" id="{7F0C9AEC-057D-2410-902F-099BEF908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2" r="50000" b="49525"/>
          <a:stretch/>
        </p:blipFill>
        <p:spPr bwMode="auto">
          <a:xfrm>
            <a:off x="7123950" y="1135195"/>
            <a:ext cx="1555911" cy="21420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C3364E3-F241-5854-08B3-58E9C0450BC1}"/>
              </a:ext>
            </a:extLst>
          </p:cNvPr>
          <p:cNvSpPr txBox="1"/>
          <p:nvPr/>
        </p:nvSpPr>
        <p:spPr>
          <a:xfrm>
            <a:off x="5998128" y="6188847"/>
            <a:ext cx="3791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Et Merci à eux !!!</a:t>
            </a:r>
          </a:p>
        </p:txBody>
      </p:sp>
      <p:pic>
        <p:nvPicPr>
          <p:cNvPr id="12" name="Graphique 11" descr="Empreintes de pattes">
            <a:extLst>
              <a:ext uri="{FF2B5EF4-FFF2-40B4-BE49-F238E27FC236}">
                <a16:creationId xmlns:a16="http://schemas.microsoft.com/office/drawing/2014/main" id="{30B8DE29-BD77-EB9A-5987-644B79F93D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81415" y="3476514"/>
            <a:ext cx="914400" cy="914400"/>
          </a:xfrm>
          <a:prstGeom prst="rect">
            <a:avLst/>
          </a:prstGeom>
        </p:spPr>
      </p:pic>
      <p:pic>
        <p:nvPicPr>
          <p:cNvPr id="13" name="Graphique 12" descr="Empreintes de pattes">
            <a:extLst>
              <a:ext uri="{FF2B5EF4-FFF2-40B4-BE49-F238E27FC236}">
                <a16:creationId xmlns:a16="http://schemas.microsoft.com/office/drawing/2014/main" id="{DD1753ED-C5FD-E77D-0131-AB93F7CEB2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928764" y="1337021"/>
            <a:ext cx="914400" cy="914400"/>
          </a:xfrm>
          <a:prstGeom prst="rect">
            <a:avLst/>
          </a:prstGeom>
        </p:spPr>
      </p:pic>
      <p:pic>
        <p:nvPicPr>
          <p:cNvPr id="14" name="Graphique 13" descr="Empreintes de pattes">
            <a:extLst>
              <a:ext uri="{FF2B5EF4-FFF2-40B4-BE49-F238E27FC236}">
                <a16:creationId xmlns:a16="http://schemas.microsoft.com/office/drawing/2014/main" id="{785F8073-E9C7-A97A-43C5-AC751E7CA4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983068" y="3082898"/>
            <a:ext cx="914400" cy="914400"/>
          </a:xfrm>
          <a:prstGeom prst="rect">
            <a:avLst/>
          </a:prstGeom>
        </p:spPr>
      </p:pic>
      <p:pic>
        <p:nvPicPr>
          <p:cNvPr id="15" name="Graphique 14" descr="Empreintes de pattes">
            <a:extLst>
              <a:ext uri="{FF2B5EF4-FFF2-40B4-BE49-F238E27FC236}">
                <a16:creationId xmlns:a16="http://schemas.microsoft.com/office/drawing/2014/main" id="{20C01FE5-0DC5-18F8-2DA0-ECD2449A39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927757" y="51950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2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03083" y="1951672"/>
            <a:ext cx="5213351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	</a:t>
            </a:r>
            <a:r>
              <a:rPr lang="fr-FR" b="1" dirty="0">
                <a:solidFill>
                  <a:schemeClr val="bg1"/>
                </a:solidFill>
              </a:rPr>
              <a:t>Céline Courbet : </a:t>
            </a:r>
            <a:r>
              <a:rPr lang="fr-FR" dirty="0">
                <a:solidFill>
                  <a:schemeClr val="bg1"/>
                </a:solidFill>
              </a:rPr>
              <a:t>Infirmière spécialisée en Médiation Animale. Travaille depuis 2017 à temps plein avec 4 de mes 5 </a:t>
            </a:r>
            <a:r>
              <a:rPr lang="fr-FR" dirty="0" smtClean="0">
                <a:solidFill>
                  <a:schemeClr val="bg1"/>
                </a:solidFill>
              </a:rPr>
              <a:t>chiens.</a:t>
            </a:r>
            <a:endParaRPr lang="fr-FR" dirty="0">
              <a:solidFill>
                <a:schemeClr val="bg1"/>
              </a:solidFill>
            </a:endParaRPr>
          </a:p>
          <a:p>
            <a:pPr algn="just"/>
            <a:r>
              <a:rPr lang="fr-FR" dirty="0">
                <a:solidFill>
                  <a:schemeClr val="bg1"/>
                </a:solidFill>
              </a:rPr>
              <a:t>Formée à </a:t>
            </a:r>
            <a:r>
              <a:rPr lang="fr-FR" dirty="0" smtClean="0">
                <a:solidFill>
                  <a:schemeClr val="bg1"/>
                </a:solidFill>
              </a:rPr>
              <a:t>la </a:t>
            </a:r>
            <a:r>
              <a:rPr lang="fr-FR" dirty="0">
                <a:solidFill>
                  <a:schemeClr val="bg1"/>
                </a:solidFill>
              </a:rPr>
              <a:t>Relation d’Aide par la Médiation Animale.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F5DB66C-AF1E-38DF-6F35-BAEF42032C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72" t="19606" r="10377" b="18911"/>
          <a:stretch/>
        </p:blipFill>
        <p:spPr>
          <a:xfrm rot="152971">
            <a:off x="6981837" y="998551"/>
            <a:ext cx="3994810" cy="23427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F0F2011-1285-C3BE-BDD7-5C8EDD266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549" y="3613666"/>
            <a:ext cx="2122947" cy="28394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F9149F7-5EB8-1792-F836-B1D2D0FA812B}"/>
              </a:ext>
            </a:extLst>
          </p:cNvPr>
          <p:cNvSpPr txBox="1"/>
          <p:nvPr/>
        </p:nvSpPr>
        <p:spPr>
          <a:xfrm>
            <a:off x="6293709" y="4127291"/>
            <a:ext cx="5371069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	</a:t>
            </a:r>
            <a:r>
              <a:rPr lang="fr-FR" b="1" dirty="0">
                <a:solidFill>
                  <a:schemeClr val="bg1"/>
                </a:solidFill>
              </a:rPr>
              <a:t>Dr. Dumont Anne-Catherine </a:t>
            </a:r>
            <a:r>
              <a:rPr lang="fr-FR" dirty="0">
                <a:solidFill>
                  <a:schemeClr val="bg1"/>
                </a:solidFill>
              </a:rPr>
              <a:t>: Médecin </a:t>
            </a:r>
            <a:r>
              <a:rPr lang="fr-FR" dirty="0" smtClean="0">
                <a:solidFill>
                  <a:schemeClr val="bg1"/>
                </a:solidFill>
              </a:rPr>
              <a:t>formé </a:t>
            </a:r>
            <a:r>
              <a:rPr lang="fr-FR" dirty="0">
                <a:solidFill>
                  <a:schemeClr val="bg1"/>
                </a:solidFill>
              </a:rPr>
              <a:t>à la Relation d’Aide par la Médiation Animale</a:t>
            </a:r>
          </a:p>
          <a:p>
            <a:pPr algn="just"/>
            <a:r>
              <a:rPr lang="fr-FR" dirty="0">
                <a:solidFill>
                  <a:schemeClr val="bg1"/>
                </a:solidFill>
              </a:rPr>
              <a:t>Mes 4 chiens m’accompagnent à tour de rôle en consultation depuis 2 ans.</a:t>
            </a:r>
          </a:p>
          <a:p>
            <a:pPr algn="just"/>
            <a:r>
              <a:rPr lang="fr-FR" dirty="0">
                <a:solidFill>
                  <a:schemeClr val="bg1"/>
                </a:solidFill>
              </a:rPr>
              <a:t>Temps dédié comme </a:t>
            </a:r>
            <a:r>
              <a:rPr lang="fr-FR" dirty="0" smtClean="0">
                <a:solidFill>
                  <a:schemeClr val="bg1"/>
                </a:solidFill>
              </a:rPr>
              <a:t>Médecin </a:t>
            </a:r>
            <a:r>
              <a:rPr lang="fr-FR" dirty="0">
                <a:solidFill>
                  <a:schemeClr val="bg1"/>
                </a:solidFill>
              </a:rPr>
              <a:t>Responsable de l’Unité de Médiation Animale au CH ESQUIROL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C149587-F19C-07D0-A3D9-BE8071DFF6CC}"/>
              </a:ext>
            </a:extLst>
          </p:cNvPr>
          <p:cNvSpPr txBox="1"/>
          <p:nvPr/>
        </p:nvSpPr>
        <p:spPr>
          <a:xfrm>
            <a:off x="1014540" y="4434492"/>
            <a:ext cx="1895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omic Sans MS" panose="030F0702030302020204" pitchFamily="66" charset="0"/>
              </a:rPr>
              <a:t>Lulu, </a:t>
            </a:r>
            <a:r>
              <a:rPr lang="fr-FR" b="1" dirty="0" err="1">
                <a:latin typeface="Comic Sans MS" panose="030F0702030302020204" pitchFamily="66" charset="0"/>
              </a:rPr>
              <a:t>Pumba</a:t>
            </a:r>
            <a:r>
              <a:rPr lang="fr-FR" b="1" dirty="0">
                <a:latin typeface="Comic Sans MS" panose="030F0702030302020204" pitchFamily="66" charset="0"/>
              </a:rPr>
              <a:t>, Vega et </a:t>
            </a:r>
            <a:r>
              <a:rPr lang="fr-FR" b="1" dirty="0" err="1">
                <a:latin typeface="Comic Sans MS" panose="030F0702030302020204" pitchFamily="66" charset="0"/>
              </a:rPr>
              <a:t>Senseï</a:t>
            </a:r>
            <a:endParaRPr lang="fr-FR" b="1" dirty="0">
              <a:latin typeface="Comic Sans MS" panose="030F0702030302020204" pitchFamily="66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7DE9830-1695-D388-8A5E-DF0DCBDBF2FC}"/>
              </a:ext>
            </a:extLst>
          </p:cNvPr>
          <p:cNvSpPr txBox="1"/>
          <p:nvPr/>
        </p:nvSpPr>
        <p:spPr>
          <a:xfrm>
            <a:off x="6931707" y="3429000"/>
            <a:ext cx="389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omic Sans MS" panose="030F0702030302020204" pitchFamily="66" charset="0"/>
              </a:rPr>
              <a:t>Rebelle, Maya, Rialto et Fanfan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91671" y="659011"/>
            <a:ext cx="5232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Qui sommes nous ?</a:t>
            </a:r>
            <a:endParaRPr lang="fr-FR" sz="28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60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64386" y="2774749"/>
            <a:ext cx="3463228" cy="882851"/>
          </a:xfrm>
        </p:spPr>
        <p:txBody>
          <a:bodyPr/>
          <a:lstStyle/>
          <a:p>
            <a:r>
              <a:rPr lang="fr-FR" b="1" u="sng" dirty="0" smtClean="0"/>
              <a:t>GENERALITES</a:t>
            </a: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317035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8111" y="389218"/>
            <a:ext cx="9404723" cy="1400530"/>
          </a:xfrm>
        </p:spPr>
        <p:txBody>
          <a:bodyPr/>
          <a:lstStyle/>
          <a:p>
            <a:r>
              <a:rPr lang="fr-FR" dirty="0"/>
              <a:t>La santé mentale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6111" y="1568601"/>
            <a:ext cx="6903179" cy="4195481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                               </a:t>
            </a:r>
            <a:endParaRPr lang="fr-FR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FR" dirty="0" smtClean="0">
                <a:solidFill>
                  <a:schemeClr val="bg1"/>
                </a:solidFill>
              </a:rPr>
              <a:t>Qu’est </a:t>
            </a:r>
            <a:r>
              <a:rPr lang="fr-FR" dirty="0">
                <a:solidFill>
                  <a:schemeClr val="bg1"/>
                </a:solidFill>
              </a:rPr>
              <a:t>ce que c’est ???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pPr marL="269875" indent="0" algn="just">
              <a:buNone/>
            </a:pPr>
            <a:r>
              <a:rPr lang="fr-FR" dirty="0" smtClean="0">
                <a:solidFill>
                  <a:schemeClr val="bg1"/>
                </a:solidFill>
              </a:rPr>
              <a:t>Selon </a:t>
            </a:r>
            <a:r>
              <a:rPr lang="fr-FR" dirty="0">
                <a:solidFill>
                  <a:schemeClr val="bg1"/>
                </a:solidFill>
              </a:rPr>
              <a:t>l’OMS, la santé mentale est « un état de bien-être qui permet à chacun de réaliser son potentiel, de faire face aux difficultés normales de la vie, de travailler avec succès et de manière productive, et d’être en mesure d’apporter une contribution à la communauté »</a:t>
            </a:r>
          </a:p>
          <a:p>
            <a:pPr marL="0" indent="0" algn="just">
              <a:buNone/>
            </a:pPr>
            <a:r>
              <a:rPr lang="fr-FR" dirty="0">
                <a:solidFill>
                  <a:schemeClr val="bg1"/>
                </a:solidFill>
              </a:rPr>
              <a:t>     Elle représente plus que l’absence de troubles mentaux</a:t>
            </a:r>
          </a:p>
          <a:p>
            <a:pPr marL="0" indent="0" algn="just">
              <a:buNone/>
            </a:pPr>
            <a:r>
              <a:rPr lang="fr-FR" u="sng" dirty="0">
                <a:solidFill>
                  <a:schemeClr val="bg1"/>
                </a:solidFill>
              </a:rPr>
              <a:t>3 dimensions :</a:t>
            </a:r>
          </a:p>
          <a:p>
            <a:pPr marL="727075" indent="-187325" algn="just">
              <a:buClrTx/>
              <a:buFont typeface="+mj-lt"/>
              <a:buAutoNum type="arabicPeriod"/>
            </a:pPr>
            <a:r>
              <a:rPr lang="fr-FR" dirty="0" smtClean="0">
                <a:solidFill>
                  <a:schemeClr val="bg1"/>
                </a:solidFill>
              </a:rPr>
              <a:t>La </a:t>
            </a:r>
            <a:r>
              <a:rPr lang="fr-FR" dirty="0">
                <a:solidFill>
                  <a:schemeClr val="bg1"/>
                </a:solidFill>
              </a:rPr>
              <a:t>santé mentale positive (bien-être, </a:t>
            </a:r>
            <a:r>
              <a:rPr lang="fr-FR" dirty="0" smtClean="0">
                <a:solidFill>
                  <a:schemeClr val="bg1"/>
                </a:solidFill>
              </a:rPr>
              <a:t>épanouissement personnel)</a:t>
            </a:r>
          </a:p>
          <a:p>
            <a:pPr marL="727075" indent="-187325" algn="just">
              <a:buClrTx/>
              <a:buFont typeface="+mj-lt"/>
              <a:buAutoNum type="arabicPeriod"/>
            </a:pPr>
            <a:r>
              <a:rPr lang="fr-FR" dirty="0" smtClean="0">
                <a:solidFill>
                  <a:schemeClr val="bg1"/>
                </a:solidFill>
              </a:rPr>
              <a:t>Détresse </a:t>
            </a:r>
            <a:r>
              <a:rPr lang="fr-FR" dirty="0">
                <a:solidFill>
                  <a:schemeClr val="bg1"/>
                </a:solidFill>
              </a:rPr>
              <a:t>psychologique réactionnelle (</a:t>
            </a:r>
            <a:r>
              <a:rPr lang="fr-FR" dirty="0" smtClean="0">
                <a:solidFill>
                  <a:schemeClr val="bg1"/>
                </a:solidFill>
              </a:rPr>
              <a:t>difficultés existentielles)</a:t>
            </a:r>
          </a:p>
          <a:p>
            <a:pPr marL="727075" indent="-187325" algn="just">
              <a:buClrTx/>
              <a:buFont typeface="+mj-lt"/>
              <a:buAutoNum type="arabicPeriod"/>
            </a:pPr>
            <a:r>
              <a:rPr lang="fr-FR" dirty="0" smtClean="0">
                <a:solidFill>
                  <a:schemeClr val="bg1"/>
                </a:solidFill>
              </a:rPr>
              <a:t>Troubles </a:t>
            </a:r>
            <a:r>
              <a:rPr lang="fr-FR" dirty="0">
                <a:solidFill>
                  <a:schemeClr val="bg1"/>
                </a:solidFill>
              </a:rPr>
              <a:t>psychiatriques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1" r="1611" b="50098"/>
          <a:stretch/>
        </p:blipFill>
        <p:spPr>
          <a:xfrm>
            <a:off x="8636000" y="2260601"/>
            <a:ext cx="2514600" cy="3073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1736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10816" y="2645621"/>
            <a:ext cx="6100468" cy="283919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 médiation dans les soins</a:t>
            </a:r>
          </a:p>
        </p:txBody>
      </p:sp>
      <p:pic>
        <p:nvPicPr>
          <p:cNvPr id="7172" name="Image 3" descr="art thérap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455210"/>
            <a:ext cx="7023100" cy="13904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Image 4" descr="danse téhapai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54" y="2794000"/>
            <a:ext cx="2303462" cy="1600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Image 5" descr="musico thérapi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284" y="2809875"/>
            <a:ext cx="2332038" cy="1584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Image 6" descr="Sport esquiro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153" y="4681537"/>
            <a:ext cx="2663825" cy="1606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02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4492A4-71ED-1FCE-4019-91778E215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996" y="712268"/>
            <a:ext cx="10183793" cy="590931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defRPr/>
            </a:pPr>
            <a:endParaRPr lang="fr-FR" sz="1400" b="1" i="1" dirty="0"/>
          </a:p>
          <a:p>
            <a:pPr algn="just">
              <a:spcBef>
                <a:spcPts val="0"/>
              </a:spcBef>
              <a:defRPr/>
            </a:pPr>
            <a:r>
              <a:rPr lang="fr-FR" sz="2800" b="1" i="1" dirty="0" smtClean="0"/>
              <a:t>« Les </a:t>
            </a:r>
            <a:r>
              <a:rPr lang="fr-FR" sz="2800" b="1" i="1" dirty="0"/>
              <a:t>médiations thérapeutiques visent à créer, symboliser, expérimenter, exprimer autrement des conflits, des angoisses,  des espoirs, des </a:t>
            </a:r>
            <a:r>
              <a:rPr lang="fr-FR" sz="2800" b="1" i="1" dirty="0" smtClean="0"/>
              <a:t>chagrins.</a:t>
            </a:r>
            <a:r>
              <a:rPr lang="fr-FR" sz="2800" b="1" i="1" dirty="0"/>
              <a:t> »</a:t>
            </a:r>
          </a:p>
          <a:p>
            <a:pPr marL="269875" indent="0" algn="just">
              <a:spcBef>
                <a:spcPts val="0"/>
              </a:spcBef>
              <a:buNone/>
              <a:defRPr/>
            </a:pPr>
            <a:r>
              <a:rPr lang="fr-FR" sz="2800" i="1" dirty="0"/>
              <a:t>(Oser la relation en psychiatrie; Santé mentale janvier 2019 p.60) </a:t>
            </a:r>
          </a:p>
          <a:p>
            <a:pPr algn="just">
              <a:spcBef>
                <a:spcPts val="0"/>
              </a:spcBef>
              <a:defRPr/>
            </a:pPr>
            <a:endParaRPr lang="fr-FR" sz="2800" b="1" dirty="0"/>
          </a:p>
          <a:p>
            <a:pPr algn="just">
              <a:spcBef>
                <a:spcPts val="0"/>
              </a:spcBef>
              <a:defRPr/>
            </a:pPr>
            <a:endParaRPr lang="fr-FR" sz="2800" b="1" dirty="0"/>
          </a:p>
          <a:p>
            <a:pPr algn="just">
              <a:spcBef>
                <a:spcPts val="0"/>
              </a:spcBef>
              <a:defRPr/>
            </a:pPr>
            <a:r>
              <a:rPr lang="fr-FR" sz="2800" b="1" dirty="0"/>
              <a:t> </a:t>
            </a:r>
            <a:r>
              <a:rPr lang="fr-FR" sz="2800" b="1" i="1" dirty="0" smtClean="0"/>
              <a:t>« La </a:t>
            </a:r>
            <a:r>
              <a:rPr lang="fr-FR" sz="2800" b="1" i="1" dirty="0"/>
              <a:t>médiation soutient la rencontre intersubjective entre les patients et les soignants, mais elle offre aussi en elle-même de nouvelles possibilités de symbolisations aux frontières du langage parlé. »</a:t>
            </a:r>
          </a:p>
          <a:p>
            <a:pPr marL="452438" indent="-96838" algn="just">
              <a:spcBef>
                <a:spcPts val="0"/>
              </a:spcBef>
              <a:buNone/>
              <a:defRPr/>
            </a:pPr>
            <a:r>
              <a:rPr lang="fr-FR" sz="2800" b="1" i="1" dirty="0"/>
              <a:t> </a:t>
            </a:r>
            <a:r>
              <a:rPr lang="fr-FR" sz="2800" i="1" dirty="0"/>
              <a:t>(Les activités thérapeutiques Santé Mentale Mars 2018 </a:t>
            </a:r>
            <a:r>
              <a:rPr lang="fr-FR" sz="2800" i="1" dirty="0" smtClean="0"/>
              <a:t>  p.28</a:t>
            </a:r>
            <a:r>
              <a:rPr lang="fr-FR" sz="2800" i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34902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549356344"/>
              </p:ext>
            </p:extLst>
          </p:nvPr>
        </p:nvGraphicFramePr>
        <p:xfrm>
          <a:off x="492382" y="451065"/>
          <a:ext cx="11207236" cy="602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433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75D6C67E-3D74-733F-A863-10CA574280E5}"/>
              </a:ext>
            </a:extLst>
          </p:cNvPr>
          <p:cNvGrpSpPr/>
          <p:nvPr/>
        </p:nvGrpSpPr>
        <p:grpSpPr>
          <a:xfrm>
            <a:off x="2994076" y="559831"/>
            <a:ext cx="7148214" cy="5463463"/>
            <a:chOff x="838304" y="1360249"/>
            <a:chExt cx="4974910" cy="2941599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Rectangle : avec coins arrondis en haut 13">
              <a:extLst>
                <a:ext uri="{FF2B5EF4-FFF2-40B4-BE49-F238E27FC236}">
                  <a16:creationId xmlns:a16="http://schemas.microsoft.com/office/drawing/2014/main" id="{726DB5A2-037E-3AB4-F342-560825919EBE}"/>
                </a:ext>
              </a:extLst>
            </p:cNvPr>
            <p:cNvSpPr/>
            <p:nvPr/>
          </p:nvSpPr>
          <p:spPr>
            <a:xfrm rot="5400000">
              <a:off x="1854959" y="343594"/>
              <a:ext cx="2941599" cy="4974910"/>
            </a:xfrm>
            <a:prstGeom prst="round2SameRect">
              <a:avLst/>
            </a:prstGeom>
            <a:grpFill/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5" name="Rectangle : avec coins arrondis en haut 4">
              <a:extLst>
                <a:ext uri="{FF2B5EF4-FFF2-40B4-BE49-F238E27FC236}">
                  <a16:creationId xmlns:a16="http://schemas.microsoft.com/office/drawing/2014/main" id="{D9C89B12-BB60-48BD-C85A-84EB5D04FAF8}"/>
                </a:ext>
              </a:extLst>
            </p:cNvPr>
            <p:cNvSpPr txBox="1"/>
            <p:nvPr/>
          </p:nvSpPr>
          <p:spPr>
            <a:xfrm>
              <a:off x="1066552" y="1860615"/>
              <a:ext cx="4443062" cy="215216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5715" rIns="5715" bIns="5715" numCol="1" spcCol="1270" anchor="ctr" anchorCtr="0">
              <a:noAutofit/>
            </a:bodyPr>
            <a:lstStyle/>
            <a:p>
              <a:pPr marL="182563" lvl="1" indent="-182563" algn="just" defTabSz="400050" rtl="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2000" dirty="0" smtClean="0">
                  <a:latin typeface="+mj-lt"/>
                </a:rPr>
                <a:t>m</a:t>
              </a:r>
              <a:r>
                <a:rPr lang="fr-FR" sz="2000" kern="1200" dirty="0" smtClean="0">
                  <a:latin typeface="+mj-lt"/>
                </a:rPr>
                <a:t>odifi</a:t>
              </a:r>
              <a:r>
                <a:rPr lang="fr-FR" sz="2000" dirty="0" smtClean="0">
                  <a:latin typeface="+mj-lt"/>
                </a:rPr>
                <a:t>er </a:t>
              </a:r>
              <a:r>
                <a:rPr lang="fr-FR" sz="2000" kern="1200" dirty="0">
                  <a:latin typeface="+mj-lt"/>
                </a:rPr>
                <a:t>la relation duel soignant/soigné -&gt; une </a:t>
              </a:r>
              <a:r>
                <a:rPr lang="fr-FR" sz="2000" b="1" kern="1200" dirty="0">
                  <a:latin typeface="+mj-lt"/>
                </a:rPr>
                <a:t>triangulation</a:t>
              </a:r>
            </a:p>
            <a:p>
              <a:pPr marL="57150" lvl="1" indent="-57150" algn="just" defTabSz="400050" rtl="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2000" dirty="0">
                  <a:latin typeface="+mj-lt"/>
                </a:rPr>
                <a:t>p</a:t>
              </a:r>
              <a:r>
                <a:rPr lang="fr-FR" sz="2000" kern="1200" dirty="0" smtClean="0">
                  <a:latin typeface="+mj-lt"/>
                </a:rPr>
                <a:t>rotéger </a:t>
              </a:r>
              <a:r>
                <a:rPr lang="fr-FR" sz="2000" kern="1200" dirty="0">
                  <a:latin typeface="+mj-lt"/>
                </a:rPr>
                <a:t>du contact direct</a:t>
              </a:r>
            </a:p>
            <a:p>
              <a:pPr marL="57150" lvl="1" indent="-57150" algn="just" defTabSz="400050" rtl="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2000" dirty="0">
                  <a:latin typeface="+mj-lt"/>
                </a:rPr>
                <a:t>c</a:t>
              </a:r>
              <a:r>
                <a:rPr lang="fr-FR" sz="2000" kern="1200" dirty="0" smtClean="0">
                  <a:latin typeface="+mj-lt"/>
                </a:rPr>
                <a:t>réer </a:t>
              </a:r>
              <a:r>
                <a:rPr lang="fr-FR" sz="2000" kern="1200" dirty="0">
                  <a:latin typeface="+mj-lt"/>
                </a:rPr>
                <a:t>un </a:t>
              </a:r>
              <a:r>
                <a:rPr lang="fr-FR" sz="2000" b="1" kern="1200" dirty="0">
                  <a:latin typeface="+mj-lt"/>
                </a:rPr>
                <a:t>espace transitionnel </a:t>
              </a:r>
            </a:p>
            <a:p>
              <a:pPr marL="182563" lvl="1" indent="-182563" algn="just" defTabSz="400050" rtl="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2000" dirty="0">
                  <a:latin typeface="+mj-lt"/>
                  <a:cs typeface="Arial"/>
                </a:rPr>
                <a:t>c</a:t>
              </a:r>
              <a:r>
                <a:rPr lang="fr-FR" sz="2000" b="0" kern="1200" dirty="0" smtClean="0">
                  <a:latin typeface="+mj-lt"/>
                  <a:cs typeface="Arial"/>
                </a:rPr>
                <a:t>réer </a:t>
              </a:r>
              <a:r>
                <a:rPr lang="fr-FR" sz="2000" b="0" kern="1200" dirty="0">
                  <a:latin typeface="+mj-lt"/>
                  <a:cs typeface="Arial"/>
                </a:rPr>
                <a:t>un pont entre la réalité interne et la réalité externe du sujet. </a:t>
              </a:r>
              <a:r>
                <a:rPr lang="fr-FR" sz="2000" b="0" kern="1200" dirty="0">
                  <a:latin typeface="+mj-lt"/>
                </a:rPr>
                <a:t> </a:t>
              </a:r>
            </a:p>
            <a:p>
              <a:pPr marL="57150" lvl="1" indent="-57150" algn="just" defTabSz="400050" rtl="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2000" dirty="0" smtClean="0">
                  <a:latin typeface="+mj-lt"/>
                </a:rPr>
                <a:t> s</a:t>
              </a:r>
              <a:r>
                <a:rPr lang="fr-FR" sz="2000" kern="1200" dirty="0" smtClean="0">
                  <a:latin typeface="+mj-lt"/>
                </a:rPr>
                <a:t>usciter </a:t>
              </a:r>
              <a:r>
                <a:rPr lang="fr-FR" sz="2000" b="1" kern="1200" dirty="0">
                  <a:latin typeface="+mj-lt"/>
                </a:rPr>
                <a:t>l’imaginaire et les affects</a:t>
              </a:r>
              <a:r>
                <a:rPr lang="fr-FR" sz="2000" kern="1200" dirty="0">
                  <a:latin typeface="+mj-lt"/>
                </a:rPr>
                <a:t>. </a:t>
              </a:r>
            </a:p>
            <a:p>
              <a:pPr marL="182563" lvl="1" indent="-182563" algn="just" defTabSz="400050" rtl="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2000" dirty="0">
                  <a:latin typeface="+mj-lt"/>
                </a:rPr>
                <a:t>e</a:t>
              </a:r>
              <a:r>
                <a:rPr lang="fr-FR" sz="2000" b="0" kern="1200" dirty="0" smtClean="0">
                  <a:latin typeface="+mj-lt"/>
                </a:rPr>
                <a:t>lle </a:t>
              </a:r>
              <a:r>
                <a:rPr lang="fr-FR" sz="2000" b="0" kern="1200" dirty="0">
                  <a:latin typeface="+mj-lt"/>
                </a:rPr>
                <a:t>peut être en groupe ou individuelle mais elle s‘intègre toujours dans le </a:t>
              </a:r>
              <a:r>
                <a:rPr lang="fr-FR" sz="2000" b="1" kern="1200" dirty="0">
                  <a:latin typeface="+mj-lt"/>
                </a:rPr>
                <a:t>projet individualisé </a:t>
              </a:r>
              <a:r>
                <a:rPr lang="fr-FR" sz="2000" b="0" kern="1200" dirty="0">
                  <a:latin typeface="+mj-lt"/>
                </a:rPr>
                <a:t>de chaque bénéficiaire et dans </a:t>
              </a:r>
              <a:r>
                <a:rPr lang="fr-FR" sz="2000" b="1" kern="1200" dirty="0">
                  <a:latin typeface="+mj-lt"/>
                </a:rPr>
                <a:t>une prise en charge globale et pluridisciplinaire.</a:t>
              </a:r>
            </a:p>
            <a:p>
              <a:pPr marL="57150" lvl="1" indent="-57150" algn="l" defTabSz="2667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fr-FR" sz="600" kern="1200" dirty="0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F9670D40-3BF4-BCE7-B2CD-43AE4430F4C3}"/>
              </a:ext>
            </a:extLst>
          </p:cNvPr>
          <p:cNvGrpSpPr/>
          <p:nvPr/>
        </p:nvGrpSpPr>
        <p:grpSpPr>
          <a:xfrm>
            <a:off x="536212" y="559831"/>
            <a:ext cx="2149504" cy="5610317"/>
            <a:chOff x="51233" y="1219736"/>
            <a:chExt cx="922243" cy="3111477"/>
          </a:xfrm>
          <a:solidFill>
            <a:srgbClr val="C000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Flèche : chevron 16">
              <a:extLst>
                <a:ext uri="{FF2B5EF4-FFF2-40B4-BE49-F238E27FC236}">
                  <a16:creationId xmlns:a16="http://schemas.microsoft.com/office/drawing/2014/main" id="{6FC52C44-4933-62FF-E916-7840C2CFD9E2}"/>
                </a:ext>
              </a:extLst>
            </p:cNvPr>
            <p:cNvSpPr/>
            <p:nvPr/>
          </p:nvSpPr>
          <p:spPr>
            <a:xfrm rot="5400000">
              <a:off x="-1043384" y="2314353"/>
              <a:ext cx="3111477" cy="922243"/>
            </a:xfrm>
            <a:prstGeom prst="chevron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8" name="Flèche : chevron 4">
              <a:extLst>
                <a:ext uri="{FF2B5EF4-FFF2-40B4-BE49-F238E27FC236}">
                  <a16:creationId xmlns:a16="http://schemas.microsoft.com/office/drawing/2014/main" id="{D39B8C32-16E7-F662-336F-F8D01D733A64}"/>
                </a:ext>
              </a:extLst>
            </p:cNvPr>
            <p:cNvSpPr txBox="1"/>
            <p:nvPr/>
          </p:nvSpPr>
          <p:spPr>
            <a:xfrm>
              <a:off x="131249" y="2023245"/>
              <a:ext cx="772890" cy="17186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800" kern="1200" dirty="0"/>
                <a:t>Comment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34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MA et Santé mentale en Nouvelle Aquitaine Matin[20230927112112851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"/>
  <p:tag name="ARS_CHARTPARA_DATAFORMAT" val="ltNumberValueAndPercent"/>
  <p:tag name="ARS_CHARTPARA_SHOWTIME" val="csStop"/>
  <p:tag name="ARS_CHARTPARA_NUMBERDEC" val="0"/>
  <p:tag name="ARS_CHARTPARA_DATAPERCENTBASE" val="crResponse"/>
  <p:tag name="ARS_CHARTPARA_PERCENTDEC" val="2"/>
  <p:tag name="ARS_CHARTPARA_SHOW3D" val="1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PARA_CHARTVALUEISVOTEDCOUNT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>
    <a:spDef>
      <a:spPr>
        <a:solidFill>
          <a:schemeClr val="tx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1695</TotalTime>
  <Words>976</Words>
  <Application>Microsoft Office PowerPoint</Application>
  <PresentationFormat>Grand écran</PresentationFormat>
  <Paragraphs>146</Paragraphs>
  <Slides>23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Comic Sans MS</vt:lpstr>
      <vt:lpstr>Symbol</vt:lpstr>
      <vt:lpstr>Wingdings</vt:lpstr>
      <vt:lpstr>Wingdings 3</vt:lpstr>
      <vt:lpstr>Ion</vt:lpstr>
      <vt:lpstr>Présentation PowerPoint</vt:lpstr>
      <vt:lpstr>INTRODUCTION</vt:lpstr>
      <vt:lpstr>Présentation PowerPoint</vt:lpstr>
      <vt:lpstr>GENERALITES</vt:lpstr>
      <vt:lpstr>La santé mentale </vt:lpstr>
      <vt:lpstr>La médiation dans les soins</vt:lpstr>
      <vt:lpstr>Présentation PowerPoint</vt:lpstr>
      <vt:lpstr>Présentation PowerPoint</vt:lpstr>
      <vt:lpstr>Présentation PowerPoint</vt:lpstr>
      <vt:lpstr>Présentation PowerPoint</vt:lpstr>
      <vt:lpstr>La médiation animale en santé mentale</vt:lpstr>
      <vt:lpstr>Présentation PowerPoint</vt:lpstr>
      <vt:lpstr>La présence animale au service de la relation d’aide: </vt:lpstr>
      <vt:lpstr>Freins et risques</vt:lpstr>
      <vt:lpstr>ET AU CH ESQUIROL DE LIMOGES…</vt:lpstr>
      <vt:lpstr>Historique projet CH Esquirol</vt:lpstr>
      <vt:lpstr>Présentation PowerPoint</vt:lpstr>
      <vt:lpstr>Présentation PowerPoint</vt:lpstr>
      <vt:lpstr>Exemples de contenus de séances</vt:lpstr>
      <vt:lpstr>Présence animale en consultation psychiatrique</vt:lpstr>
      <vt:lpstr>Autres initiatives au sein du CH ESQUIROL</vt:lpstr>
      <vt:lpstr>CONCLUSION</vt:lpstr>
      <vt:lpstr>MERCI DE VOTRE ATTENTION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Courbet Celine</dc:creator>
  <cp:lastModifiedBy>AdminPC</cp:lastModifiedBy>
  <cp:revision>73</cp:revision>
  <cp:lastPrinted>2023-02-24T16:08:27Z</cp:lastPrinted>
  <dcterms:created xsi:type="dcterms:W3CDTF">2022-12-22T14:19:04Z</dcterms:created>
  <dcterms:modified xsi:type="dcterms:W3CDTF">2023-09-27T09:21:15Z</dcterms:modified>
</cp:coreProperties>
</file>